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sldIdLst>
    <p:sldId id="256" r:id="rId2"/>
    <p:sldId id="301" r:id="rId3"/>
    <p:sldId id="259" r:id="rId4"/>
    <p:sldId id="262" r:id="rId5"/>
    <p:sldId id="337" r:id="rId6"/>
    <p:sldId id="437" r:id="rId7"/>
    <p:sldId id="292" r:id="rId8"/>
    <p:sldId id="295" r:id="rId9"/>
    <p:sldId id="293" r:id="rId10"/>
    <p:sldId id="265" r:id="rId11"/>
    <p:sldId id="389" r:id="rId12"/>
    <p:sldId id="393" r:id="rId13"/>
    <p:sldId id="263" r:id="rId14"/>
    <p:sldId id="272" r:id="rId15"/>
    <p:sldId id="271" r:id="rId16"/>
    <p:sldId id="273" r:id="rId17"/>
    <p:sldId id="274" r:id="rId18"/>
    <p:sldId id="269" r:id="rId19"/>
    <p:sldId id="276" r:id="rId20"/>
    <p:sldId id="277" r:id="rId21"/>
    <p:sldId id="280" r:id="rId22"/>
    <p:sldId id="279" r:id="rId23"/>
    <p:sldId id="281" r:id="rId24"/>
    <p:sldId id="278" r:id="rId25"/>
    <p:sldId id="284" r:id="rId26"/>
    <p:sldId id="283" r:id="rId27"/>
    <p:sldId id="351" r:id="rId28"/>
    <p:sldId id="367" r:id="rId29"/>
    <p:sldId id="368" r:id="rId30"/>
    <p:sldId id="375" r:id="rId31"/>
    <p:sldId id="376" r:id="rId32"/>
    <p:sldId id="377" r:id="rId33"/>
    <p:sldId id="378" r:id="rId34"/>
    <p:sldId id="379" r:id="rId35"/>
    <p:sldId id="380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4" autoAdjust="0"/>
    <p:restoredTop sz="91714" autoAdjust="0"/>
  </p:normalViewPr>
  <p:slideViewPr>
    <p:cSldViewPr>
      <p:cViewPr>
        <p:scale>
          <a:sx n="86" d="100"/>
          <a:sy n="86" d="100"/>
        </p:scale>
        <p:origin x="-2322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76DEAC91-508F-4685-94D7-E3DC06A40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19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C9AE41D-37C0-4FD7-9AC2-5BCAACAEDA12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F31443D-97B0-4882-B024-A1B24B8401A5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0A93AB6-A502-408D-9A88-E97E948F4707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1130C47-28D0-4C19-85A5-7F2067BAE929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76DF2AA-0AF0-4DEE-809D-D2F6ACBBD83D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A6D79A4-80A5-4C17-9FB8-E83156E9E498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244768D-5E28-4B7B-811A-6F5B2AEE41F7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DB88E88-FED9-4FA7-81EB-009A0FBD2A99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E5F48ED-EDB5-4054-BE0A-16A1F19F649D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2CDD421-9796-43EF-87E3-570F6CF97EB8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DE15FA6-B68C-40EA-B522-7DAFBE176E40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6D213A8-CD12-4830-A34B-1C525001B12C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DE5A336-3446-44F7-BB5A-37AB77A23C90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230673A-F700-421F-A1D9-F2CC2A1FAB6F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703A7A-BDF8-4288-8C6E-FDDC1A24120B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178C14F-E703-401A-B32E-63A04079E301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F30378F-3AE1-40D6-8A5A-FAE05A73E31E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3E3FD3F-4F87-44FC-BBED-735F6994E87F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D409535-8730-423E-A83B-BD15665AC26C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93AF680-60CA-4873-AB7D-36F523C5931A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C7DBB8D-5507-48ED-80C8-0DBDAD43B525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C0D5F2A-C92F-42F5-8D70-1CDAB0C1DEB6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E8ADC86-EBE5-4DC8-9A28-77B7AEA0CEF0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F561B6E-2053-4250-A04B-C6826EE0FC73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5554159-AC8B-4323-B739-94BA827F35F1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4135450-F5D3-4608-8D25-D4F387B260D8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8E51A8F-9EC0-459D-BDD0-B656E115CAAE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EB00B3B-48EA-45C4-95F5-63CCEB55AFE5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E8722DF-6E14-4346-9038-4905EB612DC0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A7798DE-F361-4E28-9C1E-19E99E6C8198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40ECE1D-6291-4AA8-B632-F996EC353E8F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AB54988-620E-4D8C-B8CA-66499672E91E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0124244-E365-4AF2-B4A6-5FD47BEE1069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2531642-9B97-467F-80AE-150FF98066E1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AED34D4-654F-466A-984C-423FBA96E55C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1F9AF-5A76-4702-A945-A4A22119C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6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B500E-7AD7-448C-B840-BF788451B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5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2FED6-51C3-48BF-9EE1-BCE619DBB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8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B6776-BD94-43E4-82AB-5FE397376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8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DD695-D1E5-4AF0-BBA2-0A5BCE4A1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5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05B66-5B3A-4725-A52C-124D29D76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6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902F-66CA-474F-BD18-81E34CEB3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3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A2499-8B59-4114-A6C9-4F1E6DF44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2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D98EA-BEC9-499E-B8DF-07B4CAE29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3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67E12-B97B-44C3-9CC2-2D668E23D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8C997-700A-47B0-9C12-B4FA9F626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98F7054-2F39-417A-B988-32D734460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Using Plants of Ethnobotanical Importance to Address California Life Science Standards</a:t>
            </a:r>
            <a:br>
              <a:rPr lang="en-US" altLang="en-US" smtClean="0"/>
            </a:br>
            <a:r>
              <a:rPr lang="en-US" altLang="en-US" smtClean="0"/>
              <a:t>Grade Level:  K – 12</a:t>
            </a:r>
            <a:br>
              <a:rPr lang="en-US" altLang="en-US" smtClean="0"/>
            </a:br>
            <a:endParaRPr lang="en-US" altLang="en-US" sz="40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419600"/>
            <a:ext cx="7239000" cy="1752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By Andreana L. Ososki and John D. DeMartini*</a:t>
            </a:r>
          </a:p>
          <a:p>
            <a:pPr eaLnBrk="1" hangingPunct="1"/>
            <a:r>
              <a:rPr lang="en-US" altLang="en-US" sz="2400" smtClean="0"/>
              <a:t>Redwood Science Project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934200" y="6491288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i="1"/>
              <a:t>*Photos credits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228600" y="64008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August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9"/>
          <p:cNvGrpSpPr>
            <a:grpSpLocks/>
          </p:cNvGrpSpPr>
          <p:nvPr/>
        </p:nvGrpSpPr>
        <p:grpSpPr bwMode="auto">
          <a:xfrm>
            <a:off x="2133600" y="76200"/>
            <a:ext cx="5257800" cy="6781800"/>
            <a:chOff x="12" y="48"/>
            <a:chExt cx="3312" cy="4272"/>
          </a:xfrm>
        </p:grpSpPr>
        <p:pic>
          <p:nvPicPr>
            <p:cNvPr id="11269" name="Picture 6" descr="buckeye root_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" y="48"/>
              <a:ext cx="3204" cy="4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0" name="Text Box 7"/>
            <p:cNvSpPr txBox="1">
              <a:spLocks noChangeArrowheads="1"/>
            </p:cNvSpPr>
            <p:nvPr/>
          </p:nvSpPr>
          <p:spPr bwMode="auto">
            <a:xfrm>
              <a:off x="1776" y="3408"/>
              <a:ext cx="11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charset="0"/>
                </a:rPr>
                <a:t>lateral root</a:t>
              </a:r>
            </a:p>
          </p:txBody>
        </p:sp>
        <p:sp>
          <p:nvSpPr>
            <p:cNvPr id="11271" name="Text Box 8"/>
            <p:cNvSpPr txBox="1">
              <a:spLocks noChangeArrowheads="1"/>
            </p:cNvSpPr>
            <p:nvPr/>
          </p:nvSpPr>
          <p:spPr bwMode="auto">
            <a:xfrm>
              <a:off x="1968" y="912"/>
              <a:ext cx="110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FFFF00"/>
                  </a:solidFill>
                  <a:latin typeface="Arial" charset="0"/>
                </a:rPr>
                <a:t>leaf</a:t>
              </a:r>
            </a:p>
          </p:txBody>
        </p:sp>
        <p:sp>
          <p:nvSpPr>
            <p:cNvPr id="11272" name="Text Box 9"/>
            <p:cNvSpPr txBox="1">
              <a:spLocks noChangeArrowheads="1"/>
            </p:cNvSpPr>
            <p:nvPr/>
          </p:nvSpPr>
          <p:spPr bwMode="auto">
            <a:xfrm>
              <a:off x="1824" y="2592"/>
              <a:ext cx="150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Arial" charset="0"/>
                </a:rPr>
                <a:t>cotyledons with surrounding seed coat </a:t>
              </a:r>
            </a:p>
          </p:txBody>
        </p:sp>
        <p:sp>
          <p:nvSpPr>
            <p:cNvPr id="11273" name="Text Box 10"/>
            <p:cNvSpPr txBox="1">
              <a:spLocks noChangeArrowheads="1"/>
            </p:cNvSpPr>
            <p:nvPr/>
          </p:nvSpPr>
          <p:spPr bwMode="auto">
            <a:xfrm>
              <a:off x="192" y="2935"/>
              <a:ext cx="11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charset="0"/>
                </a:rPr>
                <a:t>root      system</a:t>
              </a:r>
              <a:r>
                <a:rPr lang="en-US" altLang="en-US" sz="1800">
                  <a:latin typeface="Arial" charset="0"/>
                </a:rPr>
                <a:t> </a:t>
              </a:r>
            </a:p>
          </p:txBody>
        </p:sp>
        <p:sp>
          <p:nvSpPr>
            <p:cNvPr id="11274" name="Text Box 11"/>
            <p:cNvSpPr txBox="1">
              <a:spLocks noChangeArrowheads="1"/>
            </p:cNvSpPr>
            <p:nvPr/>
          </p:nvSpPr>
          <p:spPr bwMode="auto">
            <a:xfrm>
              <a:off x="1872" y="1344"/>
              <a:ext cx="110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FFFF00"/>
                  </a:solidFill>
                  <a:latin typeface="Arial" charset="0"/>
                </a:rPr>
                <a:t>node </a:t>
              </a:r>
            </a:p>
          </p:txBody>
        </p:sp>
        <p:sp>
          <p:nvSpPr>
            <p:cNvPr id="11275" name="Text Box 12"/>
            <p:cNvSpPr txBox="1">
              <a:spLocks noChangeArrowheads="1"/>
            </p:cNvSpPr>
            <p:nvPr/>
          </p:nvSpPr>
          <p:spPr bwMode="auto">
            <a:xfrm>
              <a:off x="60" y="192"/>
              <a:ext cx="118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rgbClr val="FFFF00"/>
                  </a:solidFill>
                  <a:latin typeface="Arial" charset="0"/>
                </a:rPr>
                <a:t>region of apical meristem of the shoot </a:t>
              </a:r>
            </a:p>
          </p:txBody>
        </p:sp>
        <p:sp>
          <p:nvSpPr>
            <p:cNvPr id="11276" name="Line 14"/>
            <p:cNvSpPr>
              <a:spLocks noChangeShapeType="1"/>
            </p:cNvSpPr>
            <p:nvPr/>
          </p:nvSpPr>
          <p:spPr bwMode="auto">
            <a:xfrm>
              <a:off x="1632" y="3216"/>
              <a:ext cx="480" cy="19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5"/>
            <p:cNvSpPr>
              <a:spLocks noChangeShapeType="1"/>
            </p:cNvSpPr>
            <p:nvPr/>
          </p:nvSpPr>
          <p:spPr bwMode="auto">
            <a:xfrm>
              <a:off x="1536" y="2640"/>
              <a:ext cx="336" cy="14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6"/>
            <p:cNvSpPr>
              <a:spLocks noChangeShapeType="1"/>
            </p:cNvSpPr>
            <p:nvPr/>
          </p:nvSpPr>
          <p:spPr bwMode="auto">
            <a:xfrm>
              <a:off x="1536" y="1248"/>
              <a:ext cx="336" cy="14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Line 18"/>
            <p:cNvSpPr>
              <a:spLocks noChangeShapeType="1"/>
            </p:cNvSpPr>
            <p:nvPr/>
          </p:nvSpPr>
          <p:spPr bwMode="auto">
            <a:xfrm>
              <a:off x="1776" y="960"/>
              <a:ext cx="192" cy="4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20"/>
            <p:cNvSpPr>
              <a:spLocks noChangeShapeType="1"/>
            </p:cNvSpPr>
            <p:nvPr/>
          </p:nvSpPr>
          <p:spPr bwMode="auto">
            <a:xfrm flipV="1">
              <a:off x="1008" y="384"/>
              <a:ext cx="480" cy="4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Text Box 22"/>
            <p:cNvSpPr txBox="1">
              <a:spLocks noChangeArrowheads="1"/>
            </p:cNvSpPr>
            <p:nvPr/>
          </p:nvSpPr>
          <p:spPr bwMode="auto">
            <a:xfrm>
              <a:off x="156" y="2647"/>
              <a:ext cx="11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charset="0"/>
                </a:rPr>
                <a:t>shoot    system</a:t>
              </a:r>
              <a:r>
                <a:rPr lang="en-US" altLang="en-US" sz="1800">
                  <a:latin typeface="Arial" charset="0"/>
                </a:rPr>
                <a:t> </a:t>
              </a:r>
            </a:p>
          </p:txBody>
        </p:sp>
        <p:sp>
          <p:nvSpPr>
            <p:cNvPr id="11282" name="Line 23"/>
            <p:cNvSpPr>
              <a:spLocks noChangeShapeType="1"/>
            </p:cNvSpPr>
            <p:nvPr/>
          </p:nvSpPr>
          <p:spPr bwMode="auto">
            <a:xfrm flipV="1">
              <a:off x="672" y="2736"/>
              <a:ext cx="0" cy="9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24"/>
            <p:cNvSpPr>
              <a:spLocks noChangeShapeType="1"/>
            </p:cNvSpPr>
            <p:nvPr/>
          </p:nvSpPr>
          <p:spPr bwMode="auto">
            <a:xfrm>
              <a:off x="672" y="2976"/>
              <a:ext cx="0" cy="9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Text Box 25"/>
            <p:cNvSpPr txBox="1">
              <a:spLocks noChangeArrowheads="1"/>
            </p:cNvSpPr>
            <p:nvPr/>
          </p:nvSpPr>
          <p:spPr bwMode="auto">
            <a:xfrm>
              <a:off x="2256" y="4185"/>
              <a:ext cx="105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chemeClr val="bg1"/>
                  </a:solidFill>
                </a:rPr>
                <a:t>Photo credit: William Ososki</a:t>
              </a:r>
            </a:p>
          </p:txBody>
        </p:sp>
        <p:sp>
          <p:nvSpPr>
            <p:cNvPr id="11285" name="Line 28"/>
            <p:cNvSpPr>
              <a:spLocks noChangeShapeType="1"/>
            </p:cNvSpPr>
            <p:nvPr/>
          </p:nvSpPr>
          <p:spPr bwMode="auto">
            <a:xfrm>
              <a:off x="1392" y="2688"/>
              <a:ext cx="480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7" name="Line 30"/>
          <p:cNvSpPr>
            <a:spLocks noChangeShapeType="1"/>
          </p:cNvSpPr>
          <p:nvPr/>
        </p:nvSpPr>
        <p:spPr bwMode="auto">
          <a:xfrm>
            <a:off x="2362200" y="4648200"/>
            <a:ext cx="1905000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Text Box 31"/>
          <p:cNvSpPr txBox="1">
            <a:spLocks noChangeArrowheads="1"/>
          </p:cNvSpPr>
          <p:nvPr/>
        </p:nvSpPr>
        <p:spPr bwMode="auto">
          <a:xfrm>
            <a:off x="2286000" y="6553200"/>
            <a:ext cx="2362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Buckeye, </a:t>
            </a:r>
            <a:r>
              <a:rPr lang="en-US" altLang="en-US" sz="1200" i="1">
                <a:solidFill>
                  <a:schemeClr val="bg1"/>
                </a:solidFill>
              </a:rPr>
              <a:t>Aesculus californicus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7"/>
          <p:cNvSpPr>
            <a:spLocks noGrp="1" noChangeArrowheads="1"/>
          </p:cNvSpPr>
          <p:nvPr>
            <p:ph type="title"/>
          </p:nvPr>
        </p:nvSpPr>
        <p:spPr>
          <a:xfrm>
            <a:off x="685800" y="2133600"/>
            <a:ext cx="8077200" cy="533400"/>
          </a:xfrm>
          <a:noFill/>
        </p:spPr>
        <p:txBody>
          <a:bodyPr/>
          <a:lstStyle/>
          <a:p>
            <a:pPr eaLnBrk="1" hangingPunct="1"/>
            <a:r>
              <a:rPr lang="en-US" altLang="en-US" sz="6000" b="1" smtClean="0"/>
              <a:t>Now, on to plants and plant parts in the grocery store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Are Examples of </a:t>
            </a:r>
            <a:br>
              <a:rPr lang="en-US" altLang="en-US" smtClean="0"/>
            </a:br>
            <a:r>
              <a:rPr lang="en-US" altLang="en-US" smtClean="0"/>
              <a:t>Edible Roots?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Roots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2480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791200" y="64770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Carrot, </a:t>
            </a:r>
            <a:r>
              <a:rPr lang="en-US" altLang="en-US" sz="2400" i="1"/>
              <a:t>Daucus carota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7313"/>
            <a:ext cx="8924925" cy="66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715000" y="6248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Radish,</a:t>
            </a:r>
            <a:r>
              <a:rPr lang="en-US" altLang="en-US" sz="2400" i="1">
                <a:solidFill>
                  <a:schemeClr val="bg1"/>
                </a:solidFill>
              </a:rPr>
              <a:t> Raphanus sativus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713"/>
            <a:ext cx="8991600" cy="67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257800" y="5486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00600" y="54102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Parsnips,</a:t>
            </a:r>
            <a:r>
              <a:rPr lang="en-US" altLang="en-US" sz="2400"/>
              <a:t> </a:t>
            </a:r>
            <a:r>
              <a:rPr lang="en-US" altLang="en-US" sz="2400" i="1">
                <a:solidFill>
                  <a:schemeClr val="bg1"/>
                </a:solidFill>
              </a:rPr>
              <a:t>Pastinaca sativa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5181600" y="304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Turnip,</a:t>
            </a:r>
            <a:r>
              <a:rPr lang="en-US" altLang="en-US" sz="2400" i="1"/>
              <a:t> Brassica rapa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257800" y="152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Rutabaga, </a:t>
            </a:r>
            <a:r>
              <a:rPr lang="en-US" altLang="en-US" sz="2400" i="1"/>
              <a:t>Brassica napus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are Examples of </a:t>
            </a:r>
            <a:br>
              <a:rPr lang="en-US" altLang="en-US" smtClean="0"/>
            </a:br>
            <a:r>
              <a:rPr lang="en-US" altLang="en-US" smtClean="0"/>
              <a:t>Edible Stems?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163"/>
            <a:ext cx="8696325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943600" y="601186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648200" y="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Asparagus,</a:t>
            </a:r>
            <a:r>
              <a:rPr lang="en-US" altLang="en-US" sz="2400" i="1"/>
              <a:t> Asparagus officinalis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133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Grocery Store Ethnobotany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610600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87680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Potato, </a:t>
            </a:r>
            <a:r>
              <a:rPr lang="en-US" altLang="en-US" sz="2400" i="1"/>
              <a:t>Solanum tuberosum</a:t>
            </a:r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2362200" y="1371600"/>
            <a:ext cx="1143000" cy="12192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3200400" y="2420938"/>
            <a:ext cx="94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buds</a:t>
            </a:r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H="1">
            <a:off x="3505200" y="1143000"/>
            <a:ext cx="1744663" cy="14478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34000" cy="2133600"/>
          </a:xfrm>
        </p:spPr>
        <p:txBody>
          <a:bodyPr/>
          <a:lstStyle/>
          <a:p>
            <a:pPr eaLnBrk="1" hangingPunct="1"/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76200" y="6858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Jerusalem artichoke,</a:t>
            </a:r>
            <a:r>
              <a:rPr lang="en-US" altLang="en-US" sz="2400"/>
              <a:t> </a:t>
            </a:r>
            <a:r>
              <a:rPr lang="en-US" altLang="en-US" sz="2400" i="1"/>
              <a:t>Helianthus tuberosus</a:t>
            </a:r>
          </a:p>
        </p:txBody>
      </p:sp>
      <p:pic>
        <p:nvPicPr>
          <p:cNvPr id="22532" name="Picture 8" descr="P10501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8595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P10501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Line 10"/>
          <p:cNvSpPr>
            <a:spLocks noChangeShapeType="1"/>
          </p:cNvSpPr>
          <p:nvPr/>
        </p:nvSpPr>
        <p:spPr bwMode="auto">
          <a:xfrm>
            <a:off x="5029200" y="6019800"/>
            <a:ext cx="2362200" cy="0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7391400" y="5791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buds</a:t>
            </a:r>
          </a:p>
        </p:txBody>
      </p:sp>
      <p:sp>
        <p:nvSpPr>
          <p:cNvPr id="22536" name="Line 12"/>
          <p:cNvSpPr>
            <a:spLocks noChangeShapeType="1"/>
          </p:cNvSpPr>
          <p:nvPr/>
        </p:nvSpPr>
        <p:spPr bwMode="auto">
          <a:xfrm flipH="1" flipV="1">
            <a:off x="4800600" y="5105400"/>
            <a:ext cx="2590800" cy="914400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3"/>
          <p:cNvSpPr>
            <a:spLocks noChangeShapeType="1"/>
          </p:cNvSpPr>
          <p:nvPr/>
        </p:nvSpPr>
        <p:spPr bwMode="auto">
          <a:xfrm flipH="1" flipV="1">
            <a:off x="3200400" y="2819400"/>
            <a:ext cx="4038600" cy="990600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Text Box 14"/>
          <p:cNvSpPr txBox="1">
            <a:spLocks noChangeArrowheads="1"/>
          </p:cNvSpPr>
          <p:nvPr/>
        </p:nvSpPr>
        <p:spPr bwMode="auto">
          <a:xfrm>
            <a:off x="7010400" y="37338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germinating shoots and roots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52400" y="6400800"/>
            <a:ext cx="3455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Ginger,</a:t>
            </a:r>
            <a:r>
              <a:rPr lang="en-US" altLang="en-US" sz="2400" i="1"/>
              <a:t> Zingiber officinale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71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are Examples of Buds </a:t>
            </a:r>
            <a:br>
              <a:rPr lang="en-US" altLang="en-US" smtClean="0"/>
            </a:br>
            <a:r>
              <a:rPr lang="en-US" altLang="en-US" smtClean="0"/>
              <a:t>that We Eat?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3352800" y="1203325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Indian fig or Prickly pear,</a:t>
            </a:r>
            <a:r>
              <a:rPr lang="en-US" altLang="en-US" sz="2000" i="1"/>
              <a:t> Opuntia</a:t>
            </a:r>
            <a:r>
              <a:rPr lang="en-US" altLang="en-US" sz="2000"/>
              <a:t> </a:t>
            </a:r>
            <a:r>
              <a:rPr lang="en-US" altLang="en-US" sz="2000" i="1"/>
              <a:t>ficus indica</a:t>
            </a:r>
          </a:p>
        </p:txBody>
      </p:sp>
      <p:pic>
        <p:nvPicPr>
          <p:cNvPr id="25603" name="Picture 8" descr="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3413"/>
            <a:ext cx="7239000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47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"/>
            <a:ext cx="8991600" cy="674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324600" y="6172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419600" y="63246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Cabbage,</a:t>
            </a:r>
            <a:r>
              <a:rPr lang="en-US" altLang="en-US" sz="2400" i="1">
                <a:solidFill>
                  <a:schemeClr val="bg1"/>
                </a:solidFill>
              </a:rPr>
              <a:t> Brassica oleracea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5613"/>
            <a:ext cx="85344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119563" y="0"/>
            <a:ext cx="5024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Brussels sprouts,</a:t>
            </a:r>
            <a:r>
              <a:rPr lang="en-US" altLang="en-US" sz="2400" i="1"/>
              <a:t> Brassica oleracea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Flower Typology</a:t>
            </a:r>
            <a:br>
              <a:rPr lang="en-US" altLang="en-US" smtClean="0"/>
            </a:br>
            <a:r>
              <a:rPr lang="en-US" altLang="en-US" smtClean="0"/>
              <a:t>Let’s Look at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6200" y="6324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Snowdrop bush,</a:t>
            </a:r>
            <a:r>
              <a:rPr lang="en-US" altLang="en-US" sz="2400" i="1"/>
              <a:t> Styrax</a:t>
            </a:r>
            <a:r>
              <a:rPr lang="en-US" altLang="en-US" sz="2400"/>
              <a:t> </a:t>
            </a:r>
            <a:r>
              <a:rPr lang="en-US" altLang="en-US" sz="2400" i="1"/>
              <a:t>officinalis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019800" y="57912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style</a:t>
            </a:r>
            <a:endParaRPr lang="en-US" altLang="en-US" sz="2000" b="1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696200" y="39624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stamen</a:t>
            </a:r>
            <a:endParaRPr lang="en-US" altLang="en-US" sz="2000" b="1"/>
          </a:p>
        </p:txBody>
      </p:sp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6781800" y="2209800"/>
            <a:ext cx="1752600" cy="838200"/>
            <a:chOff x="4272" y="1392"/>
            <a:chExt cx="1104" cy="528"/>
          </a:xfrm>
        </p:grpSpPr>
        <p:sp>
          <p:nvSpPr>
            <p:cNvPr id="30739" name="Text Box 6"/>
            <p:cNvSpPr txBox="1">
              <a:spLocks noChangeArrowheads="1"/>
            </p:cNvSpPr>
            <p:nvPr/>
          </p:nvSpPr>
          <p:spPr bwMode="auto">
            <a:xfrm>
              <a:off x="4752" y="1392"/>
              <a:ext cx="6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petal</a:t>
              </a:r>
            </a:p>
          </p:txBody>
        </p:sp>
        <p:sp>
          <p:nvSpPr>
            <p:cNvPr id="30740" name="Line 7"/>
            <p:cNvSpPr>
              <a:spLocks noChangeShapeType="1"/>
            </p:cNvSpPr>
            <p:nvPr/>
          </p:nvSpPr>
          <p:spPr bwMode="auto">
            <a:xfrm flipV="1">
              <a:off x="4272" y="1584"/>
              <a:ext cx="528" cy="336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6" name="Line 8"/>
          <p:cNvSpPr>
            <a:spLocks noChangeShapeType="1"/>
          </p:cNvSpPr>
          <p:nvPr/>
        </p:nvSpPr>
        <p:spPr bwMode="auto">
          <a:xfrm flipH="1">
            <a:off x="5715000" y="3886200"/>
            <a:ext cx="76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>
            <a:off x="5486400" y="6172200"/>
            <a:ext cx="609600" cy="2286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V="1">
            <a:off x="4800600" y="1981200"/>
            <a:ext cx="561975" cy="4572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5334000" y="16764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fused sepals</a:t>
            </a:r>
          </a:p>
        </p:txBody>
      </p:sp>
      <p:sp>
        <p:nvSpPr>
          <p:cNvPr id="30730" name="Line 12"/>
          <p:cNvSpPr>
            <a:spLocks noChangeShapeType="1"/>
          </p:cNvSpPr>
          <p:nvPr/>
        </p:nvSpPr>
        <p:spPr bwMode="auto">
          <a:xfrm flipH="1">
            <a:off x="5867400" y="4419600"/>
            <a:ext cx="5334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13"/>
          <p:cNvSpPr>
            <a:spLocks noChangeShapeType="1"/>
          </p:cNvSpPr>
          <p:nvPr/>
        </p:nvSpPr>
        <p:spPr bwMode="auto">
          <a:xfrm flipH="1">
            <a:off x="7543800" y="3657600"/>
            <a:ext cx="0" cy="9906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Text Box 14"/>
          <p:cNvSpPr txBox="1">
            <a:spLocks noChangeArrowheads="1"/>
          </p:cNvSpPr>
          <p:nvPr/>
        </p:nvSpPr>
        <p:spPr bwMode="auto">
          <a:xfrm>
            <a:off x="6477000" y="36576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filament</a:t>
            </a:r>
            <a:endParaRPr lang="en-US" altLang="en-US" sz="2000" b="1"/>
          </a:p>
        </p:txBody>
      </p:sp>
      <p:sp>
        <p:nvSpPr>
          <p:cNvPr id="30733" name="Text Box 15"/>
          <p:cNvSpPr txBox="1">
            <a:spLocks noChangeArrowheads="1"/>
          </p:cNvSpPr>
          <p:nvPr/>
        </p:nvSpPr>
        <p:spPr bwMode="auto">
          <a:xfrm>
            <a:off x="6324600" y="41910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anther</a:t>
            </a:r>
            <a:endParaRPr lang="en-US" altLang="en-US" sz="2000" b="1"/>
          </a:p>
        </p:txBody>
      </p:sp>
      <p:sp>
        <p:nvSpPr>
          <p:cNvPr id="30734" name="Line 16"/>
          <p:cNvSpPr>
            <a:spLocks noChangeShapeType="1"/>
          </p:cNvSpPr>
          <p:nvPr/>
        </p:nvSpPr>
        <p:spPr bwMode="auto">
          <a:xfrm flipH="1">
            <a:off x="7010400" y="4648200"/>
            <a:ext cx="5334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17"/>
          <p:cNvSpPr>
            <a:spLocks noChangeShapeType="1"/>
          </p:cNvSpPr>
          <p:nvPr/>
        </p:nvSpPr>
        <p:spPr bwMode="auto">
          <a:xfrm flipH="1">
            <a:off x="7010400" y="3657600"/>
            <a:ext cx="5334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Line 18"/>
          <p:cNvSpPr>
            <a:spLocks noChangeShapeType="1"/>
          </p:cNvSpPr>
          <p:nvPr/>
        </p:nvSpPr>
        <p:spPr bwMode="auto">
          <a:xfrm flipH="1">
            <a:off x="7543800" y="4191000"/>
            <a:ext cx="2286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Line 19"/>
          <p:cNvSpPr>
            <a:spLocks noChangeShapeType="1"/>
          </p:cNvSpPr>
          <p:nvPr/>
        </p:nvSpPr>
        <p:spPr bwMode="auto">
          <a:xfrm>
            <a:off x="5410200" y="5943600"/>
            <a:ext cx="685800" cy="762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Text Box 20"/>
          <p:cNvSpPr txBox="1">
            <a:spLocks noChangeArrowheads="1"/>
          </p:cNvSpPr>
          <p:nvPr/>
        </p:nvSpPr>
        <p:spPr bwMode="auto">
          <a:xfrm>
            <a:off x="6096000" y="62484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stigma</a:t>
            </a:r>
            <a:endParaRPr lang="en-US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066800"/>
            <a:ext cx="7315200" cy="4495800"/>
          </a:xfrm>
        </p:spPr>
        <p:txBody>
          <a:bodyPr/>
          <a:lstStyle/>
          <a:p>
            <a:pPr marL="609600" indent="-609600" eaLnBrk="1" hangingPunct="1"/>
            <a:r>
              <a:rPr lang="en-US" altLang="en-US" i="1" smtClean="0">
                <a:latin typeface="Arial" charset="0"/>
              </a:rPr>
              <a:t>Discussion:</a:t>
            </a:r>
            <a:r>
              <a:rPr lang="en-US" altLang="en-US" smtClean="0">
                <a:latin typeface="Arial" charset="0"/>
              </a:rPr>
              <a:t/>
            </a:r>
            <a:br>
              <a:rPr lang="en-US" altLang="en-US" smtClean="0">
                <a:latin typeface="Arial" charset="0"/>
              </a:rPr>
            </a:br>
            <a:r>
              <a:rPr lang="en-US" altLang="en-US" smtClean="0">
                <a:latin typeface="Arial" charset="0"/>
              </a:rPr>
              <a:t/>
            </a:r>
            <a:br>
              <a:rPr lang="en-US" altLang="en-US" smtClean="0">
                <a:latin typeface="Arial" charset="0"/>
              </a:rPr>
            </a:br>
            <a:r>
              <a:rPr lang="en-US" altLang="en-US" smtClean="0">
                <a:latin typeface="Arial" charset="0"/>
              </a:rPr>
              <a:t>List any plants or plant products you have used in the last 24 hours.</a:t>
            </a:r>
            <a:endParaRPr lang="en-US" altLang="en-US" smtClean="0"/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57200" y="57150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You Think of Flowers that We Eat?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050"/>
            <a:ext cx="868680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029200" y="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Broccoli,</a:t>
            </a:r>
            <a:r>
              <a:rPr lang="en-US" altLang="en-US" sz="2400" i="1"/>
              <a:t> Brassica oleracea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0678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14400" y="9906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Cauliflower,</a:t>
            </a:r>
            <a:r>
              <a:rPr lang="en-US" altLang="en-US" sz="2400" i="1">
                <a:solidFill>
                  <a:schemeClr val="bg1"/>
                </a:solidFill>
              </a:rPr>
              <a:t> Brassica oleracea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1706563"/>
            <a:ext cx="37369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Milk thistle,</a:t>
            </a:r>
            <a:r>
              <a:rPr lang="en-US" altLang="en-US" sz="2200" i="1"/>
              <a:t> Silybum marianum</a:t>
            </a:r>
            <a:endParaRPr lang="en-US" altLang="en-US" sz="2200"/>
          </a:p>
        </p:txBody>
      </p:sp>
      <p:pic>
        <p:nvPicPr>
          <p:cNvPr id="34819" name="Picture 3" descr="artichoke_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6775"/>
            <a:ext cx="3810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410200" y="1701800"/>
            <a:ext cx="33702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Artichoke,</a:t>
            </a:r>
            <a:r>
              <a:rPr lang="en-US" altLang="en-US" sz="2200" i="1"/>
              <a:t> Cynara</a:t>
            </a:r>
            <a:r>
              <a:rPr lang="en-US" altLang="en-US" sz="2200"/>
              <a:t> </a:t>
            </a:r>
            <a:r>
              <a:rPr lang="en-US" altLang="en-US" sz="2200" i="1"/>
              <a:t>scolymus</a:t>
            </a:r>
            <a:endParaRPr lang="en-US" altLang="en-US" sz="220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581400" y="492125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/>
              <a:t>bract = phyllary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038600" y="3276600"/>
            <a:ext cx="1143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/>
              <a:t>involucre (composed of bracts)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886200" y="2514600"/>
            <a:ext cx="129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/>
              <a:t>disk flowers only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4267200" y="4114800"/>
            <a:ext cx="2209800" cy="838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25" name="Group 9"/>
          <p:cNvGrpSpPr>
            <a:grpSpLocks/>
          </p:cNvGrpSpPr>
          <p:nvPr/>
        </p:nvGrpSpPr>
        <p:grpSpPr bwMode="auto">
          <a:xfrm>
            <a:off x="5334000" y="3124200"/>
            <a:ext cx="533400" cy="1143000"/>
            <a:chOff x="240" y="1584"/>
            <a:chExt cx="336" cy="720"/>
          </a:xfrm>
        </p:grpSpPr>
        <p:sp>
          <p:nvSpPr>
            <p:cNvPr id="34836" name="Line 10"/>
            <p:cNvSpPr>
              <a:spLocks noChangeShapeType="1"/>
            </p:cNvSpPr>
            <p:nvPr/>
          </p:nvSpPr>
          <p:spPr bwMode="auto">
            <a:xfrm>
              <a:off x="240" y="158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Line 11"/>
            <p:cNvSpPr>
              <a:spLocks noChangeShapeType="1"/>
            </p:cNvSpPr>
            <p:nvPr/>
          </p:nvSpPr>
          <p:spPr bwMode="auto">
            <a:xfrm>
              <a:off x="240" y="230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8" name="Line 12"/>
            <p:cNvSpPr>
              <a:spLocks noChangeShapeType="1"/>
            </p:cNvSpPr>
            <p:nvPr/>
          </p:nvSpPr>
          <p:spPr bwMode="auto">
            <a:xfrm>
              <a:off x="240" y="1584"/>
              <a:ext cx="0" cy="72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6" name="Line 13"/>
          <p:cNvSpPr>
            <a:spLocks noChangeShapeType="1"/>
          </p:cNvSpPr>
          <p:nvPr/>
        </p:nvSpPr>
        <p:spPr bwMode="auto">
          <a:xfrm flipH="1">
            <a:off x="5105400" y="2514600"/>
            <a:ext cx="1676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2971800" y="6096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Sunflower Family - Asteraceae</a:t>
            </a:r>
          </a:p>
        </p:txBody>
      </p:sp>
      <p:sp>
        <p:nvSpPr>
          <p:cNvPr id="34828" name="Line 15"/>
          <p:cNvSpPr>
            <a:spLocks noChangeShapeType="1"/>
          </p:cNvSpPr>
          <p:nvPr/>
        </p:nvSpPr>
        <p:spPr bwMode="auto">
          <a:xfrm flipH="1">
            <a:off x="5105400" y="3581400"/>
            <a:ext cx="228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9" name="Picture 16" descr="107-syli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08200"/>
            <a:ext cx="37338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0" name="Line 17"/>
          <p:cNvSpPr>
            <a:spLocks noChangeShapeType="1"/>
          </p:cNvSpPr>
          <p:nvPr/>
        </p:nvSpPr>
        <p:spPr bwMode="auto">
          <a:xfrm>
            <a:off x="2133600" y="3962400"/>
            <a:ext cx="21336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8"/>
          <p:cNvSpPr>
            <a:spLocks noChangeShapeType="1"/>
          </p:cNvSpPr>
          <p:nvPr/>
        </p:nvSpPr>
        <p:spPr bwMode="auto">
          <a:xfrm rot="10800000">
            <a:off x="3352800" y="41148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9"/>
          <p:cNvSpPr>
            <a:spLocks noChangeShapeType="1"/>
          </p:cNvSpPr>
          <p:nvPr/>
        </p:nvSpPr>
        <p:spPr bwMode="auto">
          <a:xfrm rot="10800000">
            <a:off x="3352800" y="34290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Line 20"/>
          <p:cNvSpPr>
            <a:spLocks noChangeShapeType="1"/>
          </p:cNvSpPr>
          <p:nvPr/>
        </p:nvSpPr>
        <p:spPr bwMode="auto">
          <a:xfrm rot="10800000">
            <a:off x="3886200" y="34290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Line 21"/>
          <p:cNvSpPr>
            <a:spLocks noChangeShapeType="1"/>
          </p:cNvSpPr>
          <p:nvPr/>
        </p:nvSpPr>
        <p:spPr bwMode="auto">
          <a:xfrm>
            <a:off x="3886200" y="3657600"/>
            <a:ext cx="152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5" name="Line 22"/>
          <p:cNvSpPr>
            <a:spLocks noChangeShapeType="1"/>
          </p:cNvSpPr>
          <p:nvPr/>
        </p:nvSpPr>
        <p:spPr bwMode="auto">
          <a:xfrm flipV="1">
            <a:off x="2286000" y="2743200"/>
            <a:ext cx="16764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048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6575" y="1524000"/>
            <a:ext cx="2587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Thistle,</a:t>
            </a:r>
            <a:r>
              <a:rPr lang="en-US" altLang="en-US" sz="2400" i="1"/>
              <a:t> Cirsium</a:t>
            </a:r>
            <a:r>
              <a:rPr lang="en-US" altLang="en-US" sz="2400"/>
              <a:t> sp.</a:t>
            </a:r>
          </a:p>
        </p:txBody>
      </p:sp>
      <p:pic>
        <p:nvPicPr>
          <p:cNvPr id="35844" name="Picture 4" descr="artichoke_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581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410200" y="1524000"/>
            <a:ext cx="366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Artichoke,</a:t>
            </a:r>
            <a:r>
              <a:rPr lang="en-US" altLang="en-US" sz="2400" i="1"/>
              <a:t> Cynara</a:t>
            </a:r>
            <a:r>
              <a:rPr lang="en-US" altLang="en-US" sz="2400"/>
              <a:t> </a:t>
            </a:r>
            <a:r>
              <a:rPr lang="en-US" altLang="en-US" sz="2400" i="1"/>
              <a:t>scolymus</a:t>
            </a:r>
            <a:endParaRPr lang="en-US" altLang="en-US" sz="2400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581400" y="4921250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/>
              <a:t>bract = phyllary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962400" y="3276600"/>
            <a:ext cx="1143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/>
              <a:t>involucre (composed of bracts)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810000" y="2514600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/>
              <a:t>disk flowers only</a:t>
            </a: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2286000" y="3962400"/>
            <a:ext cx="20574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H="1">
            <a:off x="4343400" y="4114800"/>
            <a:ext cx="2133600" cy="838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851" name="Group 11"/>
          <p:cNvGrpSpPr>
            <a:grpSpLocks/>
          </p:cNvGrpSpPr>
          <p:nvPr/>
        </p:nvGrpSpPr>
        <p:grpSpPr bwMode="auto">
          <a:xfrm>
            <a:off x="5334000" y="3124200"/>
            <a:ext cx="533400" cy="1143000"/>
            <a:chOff x="240" y="1584"/>
            <a:chExt cx="336" cy="720"/>
          </a:xfrm>
        </p:grpSpPr>
        <p:sp>
          <p:nvSpPr>
            <p:cNvPr id="35861" name="Line 12"/>
            <p:cNvSpPr>
              <a:spLocks noChangeShapeType="1"/>
            </p:cNvSpPr>
            <p:nvPr/>
          </p:nvSpPr>
          <p:spPr bwMode="auto">
            <a:xfrm>
              <a:off x="240" y="158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13"/>
            <p:cNvSpPr>
              <a:spLocks noChangeShapeType="1"/>
            </p:cNvSpPr>
            <p:nvPr/>
          </p:nvSpPr>
          <p:spPr bwMode="auto">
            <a:xfrm>
              <a:off x="240" y="230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14"/>
            <p:cNvSpPr>
              <a:spLocks noChangeShapeType="1"/>
            </p:cNvSpPr>
            <p:nvPr/>
          </p:nvSpPr>
          <p:spPr bwMode="auto">
            <a:xfrm>
              <a:off x="240" y="1584"/>
              <a:ext cx="0" cy="72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2" name="Group 15"/>
          <p:cNvGrpSpPr>
            <a:grpSpLocks/>
          </p:cNvGrpSpPr>
          <p:nvPr/>
        </p:nvGrpSpPr>
        <p:grpSpPr bwMode="auto">
          <a:xfrm rot="10800000">
            <a:off x="3048000" y="3124200"/>
            <a:ext cx="533400" cy="1143000"/>
            <a:chOff x="240" y="1584"/>
            <a:chExt cx="336" cy="720"/>
          </a:xfrm>
        </p:grpSpPr>
        <p:sp>
          <p:nvSpPr>
            <p:cNvPr id="35858" name="Line 16"/>
            <p:cNvSpPr>
              <a:spLocks noChangeShapeType="1"/>
            </p:cNvSpPr>
            <p:nvPr/>
          </p:nvSpPr>
          <p:spPr bwMode="auto">
            <a:xfrm>
              <a:off x="240" y="158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17"/>
            <p:cNvSpPr>
              <a:spLocks noChangeShapeType="1"/>
            </p:cNvSpPr>
            <p:nvPr/>
          </p:nvSpPr>
          <p:spPr bwMode="auto">
            <a:xfrm>
              <a:off x="240" y="230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18"/>
            <p:cNvSpPr>
              <a:spLocks noChangeShapeType="1"/>
            </p:cNvSpPr>
            <p:nvPr/>
          </p:nvSpPr>
          <p:spPr bwMode="auto">
            <a:xfrm>
              <a:off x="240" y="1584"/>
              <a:ext cx="0" cy="72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3" name="Line 19"/>
          <p:cNvSpPr>
            <a:spLocks noChangeShapeType="1"/>
          </p:cNvSpPr>
          <p:nvPr/>
        </p:nvSpPr>
        <p:spPr bwMode="auto">
          <a:xfrm>
            <a:off x="2667000" y="2514600"/>
            <a:ext cx="1219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20"/>
          <p:cNvSpPr>
            <a:spLocks noChangeShapeType="1"/>
          </p:cNvSpPr>
          <p:nvPr/>
        </p:nvSpPr>
        <p:spPr bwMode="auto">
          <a:xfrm flipH="1">
            <a:off x="5105400" y="2514600"/>
            <a:ext cx="1676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22"/>
          <p:cNvSpPr>
            <a:spLocks noChangeShapeType="1"/>
          </p:cNvSpPr>
          <p:nvPr/>
        </p:nvSpPr>
        <p:spPr bwMode="auto">
          <a:xfrm>
            <a:off x="3581400" y="35814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23"/>
          <p:cNvSpPr>
            <a:spLocks noChangeShapeType="1"/>
          </p:cNvSpPr>
          <p:nvPr/>
        </p:nvSpPr>
        <p:spPr bwMode="auto">
          <a:xfrm flipH="1">
            <a:off x="5105400" y="3581400"/>
            <a:ext cx="228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Text Box 24"/>
          <p:cNvSpPr txBox="1">
            <a:spLocks noChangeArrowheads="1"/>
          </p:cNvSpPr>
          <p:nvPr/>
        </p:nvSpPr>
        <p:spPr bwMode="auto">
          <a:xfrm>
            <a:off x="2971800" y="6096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Sunflower Family - Asteraceae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dible_articho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/>
          <a:stretch>
            <a:fillRect/>
          </a:stretch>
        </p:blipFill>
        <p:spPr bwMode="auto">
          <a:xfrm>
            <a:off x="4953000" y="1893888"/>
            <a:ext cx="41910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971800" y="685800"/>
            <a:ext cx="366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Artichoke,</a:t>
            </a:r>
            <a:r>
              <a:rPr lang="en-US" altLang="en-US" sz="2400" i="1"/>
              <a:t> Cynara</a:t>
            </a:r>
            <a:r>
              <a:rPr lang="en-US" altLang="en-US" sz="2400"/>
              <a:t> </a:t>
            </a:r>
            <a:r>
              <a:rPr lang="en-US" altLang="en-US" sz="2400" i="1"/>
              <a:t>scolymus</a:t>
            </a:r>
            <a:endParaRPr lang="en-US" altLang="en-US" sz="2400"/>
          </a:p>
        </p:txBody>
      </p:sp>
      <p:pic>
        <p:nvPicPr>
          <p:cNvPr id="36868" name="Picture 4" descr="artichoke_flwr_cros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1148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581400" y="4572000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bract = phyllary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581400" y="568325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receptacle (heart)</a:t>
            </a: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3352800" y="2057400"/>
            <a:ext cx="990600" cy="25908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4343400" y="3429000"/>
            <a:ext cx="1371600" cy="12192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4419600" y="3352800"/>
            <a:ext cx="1981200" cy="23622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 flipV="1">
            <a:off x="2209800" y="3505200"/>
            <a:ext cx="2209800" cy="22098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7010400" y="1295400"/>
            <a:ext cx="129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immature disk flowers</a:t>
            </a: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H="1">
            <a:off x="6400800" y="1828800"/>
            <a:ext cx="1066800" cy="12192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H="1">
            <a:off x="1219200" y="3124200"/>
            <a:ext cx="838200" cy="15240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457200" y="4572000"/>
            <a:ext cx="2133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mature disk flowers with white pappus (modified calyx)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6576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What’s a fruit? </a:t>
            </a:r>
            <a:br>
              <a:rPr lang="en-US" altLang="en-US" smtClean="0"/>
            </a:br>
            <a:r>
              <a:rPr lang="en-US" altLang="en-US" smtClean="0"/>
              <a:t>What’s a vegetable?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Vegetable Salad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0772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1750"/>
            <a:ext cx="672465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334000" y="838200"/>
            <a:ext cx="4038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chemeClr val="tx2"/>
                </a:solidFill>
              </a:rPr>
              <a:t>Bell pepper</a:t>
            </a:r>
            <a:r>
              <a:rPr lang="en-US" altLang="en-US" sz="2200" i="1">
                <a:solidFill>
                  <a:schemeClr val="tx2"/>
                </a:solidFill>
              </a:rPr>
              <a:t>, Capsicum annuum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4724400"/>
            <a:ext cx="233910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FRUIT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chemeClr val="bg1"/>
                </a:solidFill>
              </a:rPr>
              <a:t>Lycopersicon esculentum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5200" y="5186065"/>
            <a:ext cx="233910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FRUIT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4770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chemeClr val="tx2"/>
                </a:solidFill>
              </a:rPr>
              <a:t>Phaseolus vulgaris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2537678"/>
            <a:ext cx="233910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FRUIT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310</Words>
  <Application>Microsoft Office PowerPoint</Application>
  <PresentationFormat>On-screen Show (4:3)</PresentationFormat>
  <Paragraphs>109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Times</vt:lpstr>
      <vt:lpstr>Arial</vt:lpstr>
      <vt:lpstr>Blank Presentation</vt:lpstr>
      <vt:lpstr>Using Plants of Ethnobotanical Importance to Address California Life Science Standards Grade Level:  K – 12 </vt:lpstr>
      <vt:lpstr>Grocery Store Ethnobotany</vt:lpstr>
      <vt:lpstr>Discussion:  List any plants or plant products you have used in the last 24 hours.</vt:lpstr>
      <vt:lpstr>What’s a fruit?  What’s a vegetable?</vt:lpstr>
      <vt:lpstr>Vegetable Salad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Now, on to plants and plant parts in the grocery store</vt:lpstr>
      <vt:lpstr>What Are Examples of  Edible Roots?</vt:lpstr>
      <vt:lpstr>Roots</vt:lpstr>
      <vt:lpstr>PowerPoint Presentation</vt:lpstr>
      <vt:lpstr>PowerPoint Presentation</vt:lpstr>
      <vt:lpstr>PowerPoint Presentation</vt:lpstr>
      <vt:lpstr>PowerPoint Presentation</vt:lpstr>
      <vt:lpstr>What are Examples of  Edible Stems?</vt:lpstr>
      <vt:lpstr>PowerPoint Presentation</vt:lpstr>
      <vt:lpstr>PowerPoint Presentation</vt:lpstr>
      <vt:lpstr> </vt:lpstr>
      <vt:lpstr>PowerPoint Presentation</vt:lpstr>
      <vt:lpstr>What are Examples of Buds  that We Eat?</vt:lpstr>
      <vt:lpstr>PowerPoint Presentation</vt:lpstr>
      <vt:lpstr>PowerPoint Presentation</vt:lpstr>
      <vt:lpstr>PowerPoint Presentation</vt:lpstr>
      <vt:lpstr>Flower Typology Let’s Look at Flowers</vt:lpstr>
      <vt:lpstr>PowerPoint Presentation</vt:lpstr>
      <vt:lpstr>PowerPoint Presentation</vt:lpstr>
      <vt:lpstr>Can You Think of Flowers that We Eat?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University of New York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Plants of Ethnobotanical Importance to Address California Life Science Standards Grade Level:  6 - 12</dc:title>
  <dc:creator>Honors College</dc:creator>
  <cp:lastModifiedBy>Editor</cp:lastModifiedBy>
  <cp:revision>323</cp:revision>
  <dcterms:created xsi:type="dcterms:W3CDTF">1970-01-01T00:08:32Z</dcterms:created>
  <dcterms:modified xsi:type="dcterms:W3CDTF">2017-05-16T20:44:18Z</dcterms:modified>
</cp:coreProperties>
</file>