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5" r:id="rId4"/>
    <p:sldId id="257" r:id="rId5"/>
    <p:sldId id="258" r:id="rId6"/>
    <p:sldId id="259" r:id="rId7"/>
    <p:sldId id="266" r:id="rId8"/>
    <p:sldId id="260" r:id="rId9"/>
    <p:sldId id="261" r:id="rId10"/>
    <p:sldId id="262" r:id="rId11"/>
    <p:sldId id="268" r:id="rId12"/>
    <p:sldId id="263" r:id="rId13"/>
    <p:sldId id="264"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32"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1DC79CF-0ADF-4EE4-8C94-3890AEF990C7}"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3052438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DC79CF-0ADF-4EE4-8C94-3890AEF990C7}"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864575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DC79CF-0ADF-4EE4-8C94-3890AEF990C7}"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3709378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1DC79CF-0ADF-4EE4-8C94-3890AEF990C7}"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1337253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1DC79CF-0ADF-4EE4-8C94-3890AEF990C7}"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302207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DC79CF-0ADF-4EE4-8C94-3890AEF990C7}"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29697760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1DC79CF-0ADF-4EE4-8C94-3890AEF990C7}"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1216661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1DC79CF-0ADF-4EE4-8C94-3890AEF990C7}"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1038089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DC79CF-0ADF-4EE4-8C94-3890AEF990C7}"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2187498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DC79CF-0ADF-4EE4-8C94-3890AEF990C7}"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13902761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1DC79CF-0ADF-4EE4-8C94-3890AEF990C7}"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7987D-E691-4293-859E-5A427DEFEDC4}" type="slidenum">
              <a:rPr lang="en-US" smtClean="0"/>
              <a:t>‹#›</a:t>
            </a:fld>
            <a:endParaRPr lang="en-US"/>
          </a:p>
        </p:txBody>
      </p:sp>
    </p:spTree>
    <p:extLst>
      <p:ext uri="{BB962C8B-B14F-4D97-AF65-F5344CB8AC3E}">
        <p14:creationId xmlns:p14="http://schemas.microsoft.com/office/powerpoint/2010/main" val="2435998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1DC79CF-0ADF-4EE4-8C94-3890AEF990C7}" type="datetimeFigureOut">
              <a:rPr lang="en-US" smtClean="0"/>
              <a:t>4/25/2017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DE7987D-E691-4293-859E-5A427DEFEDC4}" type="slidenum">
              <a:rPr lang="en-US" smtClean="0"/>
              <a:t>‹#›</a:t>
            </a:fld>
            <a:endParaRPr lang="en-US"/>
          </a:p>
        </p:txBody>
      </p:sp>
    </p:spTree>
    <p:extLst>
      <p:ext uri="{BB962C8B-B14F-4D97-AF65-F5344CB8AC3E}">
        <p14:creationId xmlns:p14="http://schemas.microsoft.com/office/powerpoint/2010/main" val="1706309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SlingPouchVids/earlyslingReleaseGoodpouch.mp4" TargetMode="External"/><Relationship Id="rId2" Type="http://schemas.openxmlformats.org/officeDocument/2006/relationships/hyperlink" Target="SlingPouchVids/goodPouchRelease.mp4"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7qY56vdkK6I&amp;index=3&amp;list=PLAIX8irUfDxxZOD-Gc-vqBZ4Kerdl4jJK" TargetMode="External"/><Relationship Id="rId2" Type="http://schemas.openxmlformats.org/officeDocument/2006/relationships/hyperlink" Target="Engineering%20Design%20Activities/Efficiency%20of%20trebuchet%20Template.doc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licXQekaCig&amp;index=2&amp;list=PLAIX8irUfDxxZOD-Gc-vqBZ4Kerdl4jJK" TargetMode="External"/><Relationship Id="rId2" Type="http://schemas.openxmlformats.org/officeDocument/2006/relationships/hyperlink" Target="https://www.youtube.com/watch?v=iMwhqb6tK1s" TargetMode="External"/><Relationship Id="rId1" Type="http://schemas.openxmlformats.org/officeDocument/2006/relationships/slideLayout" Target="../slideLayouts/slideLayout2.xml"/><Relationship Id="rId4" Type="http://schemas.openxmlformats.org/officeDocument/2006/relationships/hyperlink" Target="https://www.youtube.com/watch?v=7qY56vdkK6I&amp;index=3&amp;list=PLAIX8irUfDxxZOD-Gc-vqBZ4Kerdl4jJK" TargetMode="External"/></Relationships>
</file>

<file path=ppt/slides/_rels/slide3.xml.rels><?xml version="1.0" encoding="UTF-8" standalone="yes"?>
<Relationships xmlns="http://schemas.openxmlformats.org/package/2006/relationships"><Relationship Id="rId2" Type="http://schemas.openxmlformats.org/officeDocument/2006/relationships/hyperlink" Target="Images/Materals_and_Tools.jp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Research/1Medieval%20Siege%20Questions.pdf" TargetMode="External"/><Relationship Id="rId2" Type="http://schemas.openxmlformats.org/officeDocument/2006/relationships/hyperlink" Target="https://www.youtube.com/watch?v=QVO8VznqMeQ" TargetMode="External"/><Relationship Id="rId1" Type="http://schemas.openxmlformats.org/officeDocument/2006/relationships/slideLayout" Target="../slideLayouts/slideLayout2.xml"/><Relationship Id="rId6" Type="http://schemas.openxmlformats.org/officeDocument/2006/relationships/hyperlink" Target="Images/Trebuchet_Sketch.jpg" TargetMode="External"/><Relationship Id="rId5" Type="http://schemas.openxmlformats.org/officeDocument/2006/relationships/hyperlink" Target="Research/Trebuchet%20Sketch%20Requirements.docx" TargetMode="External"/><Relationship Id="rId4" Type="http://schemas.openxmlformats.org/officeDocument/2006/relationships/hyperlink" Target="Research/trebchet%20video%20links.docx"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Images/Trebuchet_Scale_With_Materials.jpg" TargetMode="External"/><Relationship Id="rId2" Type="http://schemas.openxmlformats.org/officeDocument/2006/relationships/hyperlink" Target="Construction/Trebuchet%20Scale%20Drawing.docx" TargetMode="External"/><Relationship Id="rId1" Type="http://schemas.openxmlformats.org/officeDocument/2006/relationships/slideLayout" Target="../slideLayouts/slideLayout2.xml"/><Relationship Id="rId4" Type="http://schemas.openxmlformats.org/officeDocument/2006/relationships/hyperlink" Target="Images/Trebuchet%20Scale%20Drawing.jp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Construction/Trigger%20Design%20Constraints.docx"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licXQekaCig&amp;index=2&amp;list=PLAIX8irUfDxxZOD-Gc-vqBZ4Kerdl4jJK" TargetMode="External"/><Relationship Id="rId2" Type="http://schemas.openxmlformats.org/officeDocument/2006/relationships/hyperlink" Target="Engineering%20Design%20Activities/Trebuchet%20Counter%20Weight%20Analysis.doc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Engineering%20Design%20Activities/Trebuchet%20sling%20counterweight%20position.pdf" TargetMode="External"/><Relationship Id="rId2" Type="http://schemas.openxmlformats.org/officeDocument/2006/relationships/hyperlink" Target="Engineering%20Design%20Activities/Engineering%20design%20procees%20sling%20Length.docx" TargetMode="External"/><Relationship Id="rId1" Type="http://schemas.openxmlformats.org/officeDocument/2006/relationships/slideLayout" Target="../slideLayouts/slideLayout2.xml"/><Relationship Id="rId4" Type="http://schemas.openxmlformats.org/officeDocument/2006/relationships/hyperlink" Target="Engineering%20Design%20Activities/TrebuchetRedesignTemplate.docx"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10302" r="15762"/>
          <a:stretch/>
        </p:blipFill>
        <p:spPr>
          <a:xfrm rot="5400000">
            <a:off x="1380945" y="-741152"/>
            <a:ext cx="6366296" cy="8458200"/>
          </a:xfrm>
          <a:prstGeom prst="rect">
            <a:avLst/>
          </a:prstGeom>
        </p:spPr>
      </p:pic>
      <p:sp>
        <p:nvSpPr>
          <p:cNvPr id="2" name="Title 1"/>
          <p:cNvSpPr>
            <a:spLocks noGrp="1"/>
          </p:cNvSpPr>
          <p:nvPr>
            <p:ph type="ctrTitle"/>
          </p:nvPr>
        </p:nvSpPr>
        <p:spPr>
          <a:xfrm>
            <a:off x="677893" y="1828800"/>
            <a:ext cx="7772400" cy="1470025"/>
          </a:xfrm>
          <a:solidFill>
            <a:schemeClr val="bg1">
              <a:alpha val="18000"/>
            </a:schemeClr>
          </a:solidFill>
        </p:spPr>
        <p:txBody>
          <a:bodyPr/>
          <a:lstStyle/>
          <a:p>
            <a:r>
              <a:rPr lang="en-US" dirty="0" smtClean="0"/>
              <a:t>Trebuchet STEM Physics</a:t>
            </a:r>
            <a:endParaRPr lang="en-US" dirty="0"/>
          </a:p>
        </p:txBody>
      </p:sp>
      <p:sp>
        <p:nvSpPr>
          <p:cNvPr id="3" name="Subtitle 2"/>
          <p:cNvSpPr>
            <a:spLocks noGrp="1"/>
          </p:cNvSpPr>
          <p:nvPr>
            <p:ph type="subTitle" idx="1"/>
          </p:nvPr>
        </p:nvSpPr>
        <p:spPr>
          <a:xfrm>
            <a:off x="487393" y="5867400"/>
            <a:ext cx="8153400" cy="685800"/>
          </a:xfrm>
        </p:spPr>
        <p:txBody>
          <a:bodyPr>
            <a:normAutofit fontScale="62500" lnSpcReduction="20000"/>
          </a:bodyPr>
          <a:lstStyle/>
          <a:p>
            <a:pPr algn="l"/>
            <a:r>
              <a:rPr lang="en-US" dirty="0" smtClean="0">
                <a:solidFill>
                  <a:schemeClr val="tx1"/>
                </a:solidFill>
              </a:rPr>
              <a:t>Fortuna High School: </a:t>
            </a:r>
          </a:p>
          <a:p>
            <a:pPr algn="l"/>
            <a:r>
              <a:rPr lang="en-US" dirty="0" err="1" smtClean="0">
                <a:solidFill>
                  <a:schemeClr val="tx1"/>
                </a:solidFill>
              </a:rPr>
              <a:t>Errin</a:t>
            </a:r>
            <a:r>
              <a:rPr lang="en-US" dirty="0" smtClean="0">
                <a:solidFill>
                  <a:schemeClr val="tx1"/>
                </a:solidFill>
              </a:rPr>
              <a:t> Odell, </a:t>
            </a:r>
            <a:r>
              <a:rPr lang="en-US" dirty="0" smtClean="0">
                <a:solidFill>
                  <a:schemeClr val="tx1"/>
                </a:solidFill>
              </a:rPr>
              <a:t>Sara Dixon, Kim Peterson, </a:t>
            </a:r>
            <a:r>
              <a:rPr lang="en-US" dirty="0">
                <a:solidFill>
                  <a:schemeClr val="tx1"/>
                </a:solidFill>
              </a:rPr>
              <a:t>Rob Marshall</a:t>
            </a:r>
            <a:endParaRPr lang="en-US" dirty="0" smtClean="0">
              <a:solidFill>
                <a:schemeClr val="tx1"/>
              </a:solidFill>
            </a:endParaRPr>
          </a:p>
          <a:p>
            <a:endParaRPr lang="en-US" dirty="0"/>
          </a:p>
        </p:txBody>
      </p:sp>
    </p:spTree>
    <p:extLst>
      <p:ext uri="{BB962C8B-B14F-4D97-AF65-F5344CB8AC3E}">
        <p14:creationId xmlns:p14="http://schemas.microsoft.com/office/powerpoint/2010/main" val="39663408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Engineering </a:t>
            </a:r>
            <a:r>
              <a:rPr lang="en-US" dirty="0" smtClean="0"/>
              <a:t>Design Process:</a:t>
            </a:r>
            <a:br>
              <a:rPr lang="en-US" dirty="0" smtClean="0"/>
            </a:br>
            <a:r>
              <a:rPr lang="en-US" dirty="0" smtClean="0"/>
              <a:t>Pouch </a:t>
            </a:r>
            <a:r>
              <a:rPr lang="en-US" dirty="0" smtClean="0"/>
              <a:t>Design</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dirty="0" smtClean="0"/>
              <a:t>Now </a:t>
            </a:r>
            <a:r>
              <a:rPr lang="en-US" dirty="0"/>
              <a:t>they need to make a pouch which releases consistently. </a:t>
            </a:r>
            <a:endParaRPr lang="en-US" dirty="0" smtClean="0"/>
          </a:p>
          <a:p>
            <a:r>
              <a:rPr lang="en-US" dirty="0" smtClean="0"/>
              <a:t>Use the internet to research potential </a:t>
            </a:r>
            <a:r>
              <a:rPr lang="en-US" dirty="0" smtClean="0"/>
              <a:t>pouch </a:t>
            </a:r>
            <a:r>
              <a:rPr lang="en-US" dirty="0" smtClean="0"/>
              <a:t>designs. </a:t>
            </a:r>
            <a:endParaRPr lang="en-US" dirty="0"/>
          </a:p>
          <a:p>
            <a:r>
              <a:rPr lang="en-US" dirty="0" smtClean="0"/>
              <a:t>Create templates out of paper</a:t>
            </a:r>
            <a:r>
              <a:rPr lang="en-US" dirty="0" smtClean="0"/>
              <a:t>. </a:t>
            </a:r>
          </a:p>
          <a:p>
            <a:r>
              <a:rPr lang="en-US" dirty="0" smtClean="0"/>
              <a:t>Use the paper templates to make a </a:t>
            </a:r>
            <a:r>
              <a:rPr lang="en-US" dirty="0" smtClean="0"/>
              <a:t>denim </a:t>
            </a:r>
            <a:r>
              <a:rPr lang="en-US" dirty="0" smtClean="0"/>
              <a:t>prototypes.</a:t>
            </a:r>
            <a:r>
              <a:rPr lang="en-US" dirty="0" smtClean="0"/>
              <a:t>  </a:t>
            </a:r>
          </a:p>
          <a:p>
            <a:r>
              <a:rPr lang="en-US" dirty="0" smtClean="0"/>
              <a:t>Test the prototypes with video analysis</a:t>
            </a:r>
            <a:r>
              <a:rPr lang="en-US" dirty="0" smtClean="0"/>
              <a:t>. </a:t>
            </a:r>
          </a:p>
          <a:p>
            <a:r>
              <a:rPr lang="en-US" dirty="0" smtClean="0"/>
              <a:t>Taking </a:t>
            </a:r>
            <a:r>
              <a:rPr lang="en-US" dirty="0"/>
              <a:t>videos and analyzing them helps determine if the pouch opens ad releases the ball when the sling releases from the throwing </a:t>
            </a:r>
            <a:r>
              <a:rPr lang="en-US" dirty="0" smtClean="0"/>
              <a:t>arm.</a:t>
            </a:r>
            <a:endParaRPr lang="en-US" dirty="0" smtClean="0"/>
          </a:p>
          <a:p>
            <a:r>
              <a:rPr lang="en-US" dirty="0"/>
              <a:t>M</a:t>
            </a:r>
            <a:r>
              <a:rPr lang="en-US" dirty="0" smtClean="0"/>
              <a:t>ake the final design out of leather.</a:t>
            </a:r>
            <a:endParaRPr lang="en-US" dirty="0" smtClean="0"/>
          </a:p>
        </p:txBody>
      </p:sp>
    </p:spTree>
    <p:extLst>
      <p:ext uri="{BB962C8B-B14F-4D97-AF65-F5344CB8AC3E}">
        <p14:creationId xmlns:p14="http://schemas.microsoft.com/office/powerpoint/2010/main" val="2446601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Pouch Release Videos</a:t>
            </a:r>
            <a:endParaRPr lang="en-US" dirty="0"/>
          </a:p>
        </p:txBody>
      </p:sp>
      <p:sp>
        <p:nvSpPr>
          <p:cNvPr id="3" name="Content Placeholder 2"/>
          <p:cNvSpPr>
            <a:spLocks noGrp="1"/>
          </p:cNvSpPr>
          <p:nvPr>
            <p:ph idx="1"/>
          </p:nvPr>
        </p:nvSpPr>
        <p:spPr/>
        <p:txBody>
          <a:bodyPr/>
          <a:lstStyle/>
          <a:p>
            <a:r>
              <a:rPr lang="en-US" dirty="0" smtClean="0"/>
              <a:t>Good Sling Release Videos.  Notice the pouch releases after the sling releases.</a:t>
            </a:r>
          </a:p>
          <a:p>
            <a:pPr lvl="1"/>
            <a:r>
              <a:rPr lang="en-US" dirty="0" smtClean="0">
                <a:hlinkClick r:id="rId2" action="ppaction://hlinkfile"/>
              </a:rPr>
              <a:t>Video 1</a:t>
            </a:r>
            <a:endParaRPr lang="en-US" dirty="0" smtClean="0"/>
          </a:p>
          <a:p>
            <a:pPr lvl="1"/>
            <a:r>
              <a:rPr lang="en-US" dirty="0" smtClean="0">
                <a:hlinkClick r:id="rId3" action="ppaction://hlinkfile"/>
              </a:rPr>
              <a:t>Video 2</a:t>
            </a:r>
            <a:endParaRPr lang="en-US" dirty="0"/>
          </a:p>
        </p:txBody>
      </p:sp>
    </p:spTree>
    <p:extLst>
      <p:ext uri="{BB962C8B-B14F-4D97-AF65-F5344CB8AC3E}">
        <p14:creationId xmlns:p14="http://schemas.microsoft.com/office/powerpoint/2010/main" val="9845365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Autofit/>
          </a:bodyPr>
          <a:lstStyle/>
          <a:p>
            <a:r>
              <a:rPr lang="en-US" sz="3200" dirty="0" smtClean="0"/>
              <a:t>Finding the Most Efficient Mass</a:t>
            </a:r>
            <a:br>
              <a:rPr lang="en-US" sz="3200" dirty="0" smtClean="0"/>
            </a:br>
            <a:r>
              <a:rPr lang="en-US" sz="3200" dirty="0" smtClean="0"/>
              <a:t>Engineering Design Process</a:t>
            </a:r>
            <a:br>
              <a:rPr lang="en-US" sz="3200" dirty="0" smtClean="0"/>
            </a:br>
            <a:r>
              <a:rPr lang="en-US" sz="3200" dirty="0" smtClean="0"/>
              <a:t> Physics - Transfer of Energy Efficiency</a:t>
            </a:r>
            <a:endParaRPr lang="en-US" sz="3200" dirty="0"/>
          </a:p>
        </p:txBody>
      </p:sp>
      <p:sp>
        <p:nvSpPr>
          <p:cNvPr id="3" name="Content Placeholder 2"/>
          <p:cNvSpPr>
            <a:spLocks noGrp="1"/>
          </p:cNvSpPr>
          <p:nvPr>
            <p:ph idx="1"/>
          </p:nvPr>
        </p:nvSpPr>
        <p:spPr>
          <a:xfrm>
            <a:off x="457200" y="1752600"/>
            <a:ext cx="8229600" cy="4525963"/>
          </a:xfrm>
        </p:spPr>
        <p:txBody>
          <a:bodyPr>
            <a:normAutofit fontScale="85000" lnSpcReduction="20000"/>
          </a:bodyPr>
          <a:lstStyle/>
          <a:p>
            <a:r>
              <a:rPr lang="en-US" dirty="0" smtClean="0"/>
              <a:t>This is the physics part of the lesson.  Students change the mass of the counterweight, calculate the change in potential energy, take a video of the projectile, determine the kinetic energy of the projectile, then determine the efficiency of the trebuchet.  The goal is to make the most efficient trebuchet.  They will find that adding mass will make the projectile go further but make the efficiency suffer.</a:t>
            </a:r>
          </a:p>
          <a:p>
            <a:r>
              <a:rPr lang="en-US" dirty="0" smtClean="0"/>
              <a:t>Handouts</a:t>
            </a:r>
          </a:p>
          <a:p>
            <a:pPr lvl="1"/>
            <a:r>
              <a:rPr lang="en-US" dirty="0" smtClean="0">
                <a:hlinkClick r:id="rId2" action="ppaction://hlinkfile"/>
              </a:rPr>
              <a:t>Potential Energy to Kinetic Energy Worksheet </a:t>
            </a:r>
            <a:r>
              <a:rPr lang="en-US" dirty="0" smtClean="0">
                <a:hlinkClick r:id="rId2" action="ppaction://hlinkfile"/>
              </a:rPr>
              <a:t>Link</a:t>
            </a:r>
            <a:endParaRPr lang="en-US" dirty="0" smtClean="0"/>
          </a:p>
          <a:p>
            <a:r>
              <a:rPr lang="en-US" dirty="0" smtClean="0"/>
              <a:t>Tutorial</a:t>
            </a:r>
          </a:p>
          <a:p>
            <a:pPr lvl="1"/>
            <a:r>
              <a:rPr lang="en-US" dirty="0" smtClean="0">
                <a:hlinkClick r:id="rId3"/>
              </a:rPr>
              <a:t>How to analyze kinetic energy with Tracker</a:t>
            </a:r>
            <a:endParaRPr lang="en-US" dirty="0" smtClean="0"/>
          </a:p>
        </p:txBody>
      </p:sp>
    </p:spTree>
    <p:extLst>
      <p:ext uri="{BB962C8B-B14F-4D97-AF65-F5344CB8AC3E}">
        <p14:creationId xmlns:p14="http://schemas.microsoft.com/office/powerpoint/2010/main" val="28766310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Engineering Process</a:t>
            </a:r>
            <a:br>
              <a:rPr lang="en-US" dirty="0" smtClean="0"/>
            </a:br>
            <a:r>
              <a:rPr lang="en-US" dirty="0" smtClean="0"/>
              <a:t>Precision and Accuracy</a:t>
            </a:r>
            <a:endParaRPr lang="en-US" dirty="0"/>
          </a:p>
        </p:txBody>
      </p:sp>
      <p:sp>
        <p:nvSpPr>
          <p:cNvPr id="3" name="Content Placeholder 2"/>
          <p:cNvSpPr>
            <a:spLocks noGrp="1"/>
          </p:cNvSpPr>
          <p:nvPr>
            <p:ph idx="1"/>
          </p:nvPr>
        </p:nvSpPr>
        <p:spPr/>
        <p:txBody>
          <a:bodyPr>
            <a:normAutofit/>
          </a:bodyPr>
          <a:lstStyle/>
          <a:p>
            <a:r>
              <a:rPr lang="en-US" dirty="0" smtClean="0"/>
              <a:t>Accuracy is defined as the </a:t>
            </a:r>
            <a:r>
              <a:rPr lang="en-US" dirty="0"/>
              <a:t>closeness of a measured value to a standard or known value.</a:t>
            </a:r>
            <a:endParaRPr lang="en-US" dirty="0" smtClean="0"/>
          </a:p>
          <a:p>
            <a:r>
              <a:rPr lang="en-US" dirty="0" smtClean="0"/>
              <a:t>Precision is defined as the </a:t>
            </a:r>
            <a:r>
              <a:rPr lang="en-US" dirty="0"/>
              <a:t>closeness of two or more measurements to each other</a:t>
            </a:r>
            <a:r>
              <a:rPr lang="en-US" dirty="0" smtClean="0"/>
              <a:t>.</a:t>
            </a:r>
          </a:p>
          <a:p>
            <a:r>
              <a:rPr lang="en-US" dirty="0" smtClean="0"/>
              <a:t>The final goal is to tune the trebuchet so they can hit a wooden block wall (accuracy</a:t>
            </a:r>
            <a:r>
              <a:rPr lang="en-US" dirty="0" smtClean="0"/>
              <a:t>) and </a:t>
            </a:r>
            <a:r>
              <a:rPr lang="en-US" dirty="0" smtClean="0"/>
              <a:t>hit it consistently (precision</a:t>
            </a:r>
            <a:r>
              <a:rPr lang="en-US" dirty="0" smtClean="0"/>
              <a:t>).</a:t>
            </a:r>
            <a:endParaRPr lang="en-US" dirty="0" smtClean="0"/>
          </a:p>
          <a:p>
            <a:pPr marL="0" indent="0">
              <a:buNone/>
            </a:pPr>
            <a:endParaRPr lang="en-US" dirty="0"/>
          </a:p>
        </p:txBody>
      </p:sp>
    </p:spTree>
    <p:extLst>
      <p:ext uri="{BB962C8B-B14F-4D97-AF65-F5344CB8AC3E}">
        <p14:creationId xmlns:p14="http://schemas.microsoft.com/office/powerpoint/2010/main" val="14183319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Tutorials</a:t>
            </a:r>
            <a:endParaRPr lang="en-US" dirty="0"/>
          </a:p>
        </p:txBody>
      </p:sp>
      <p:sp>
        <p:nvSpPr>
          <p:cNvPr id="3" name="Content Placeholder 2"/>
          <p:cNvSpPr>
            <a:spLocks noGrp="1"/>
          </p:cNvSpPr>
          <p:nvPr>
            <p:ph idx="1"/>
          </p:nvPr>
        </p:nvSpPr>
        <p:spPr/>
        <p:txBody>
          <a:bodyPr/>
          <a:lstStyle/>
          <a:p>
            <a:r>
              <a:rPr lang="en-US" dirty="0" smtClean="0">
                <a:hlinkClick r:id="rId2"/>
              </a:rPr>
              <a:t>How to use Tracker video tutorial</a:t>
            </a:r>
            <a:endParaRPr lang="en-US" dirty="0" smtClean="0"/>
          </a:p>
          <a:p>
            <a:r>
              <a:rPr lang="en-US" dirty="0" smtClean="0">
                <a:hlinkClick r:id="rId3"/>
              </a:rPr>
              <a:t>How to analyze counterweight Tracker video tutorial</a:t>
            </a:r>
            <a:endParaRPr lang="en-US" dirty="0" smtClean="0"/>
          </a:p>
          <a:p>
            <a:r>
              <a:rPr lang="en-US" dirty="0" smtClean="0">
                <a:hlinkClick r:id="rId4"/>
              </a:rPr>
              <a:t>How to analyze kinetic energy tracker video tutorial</a:t>
            </a:r>
            <a:endParaRPr lang="en-US" dirty="0"/>
          </a:p>
        </p:txBody>
      </p:sp>
    </p:spTree>
    <p:extLst>
      <p:ext uri="{BB962C8B-B14F-4D97-AF65-F5344CB8AC3E}">
        <p14:creationId xmlns:p14="http://schemas.microsoft.com/office/powerpoint/2010/main" val="24287529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2" action="ppaction://hlinkfile"/>
              </a:rPr>
              <a:t>Tools and Materials Image Link</a:t>
            </a:r>
            <a:endParaRPr lang="en-US" dirty="0"/>
          </a:p>
        </p:txBody>
      </p:sp>
      <p:sp>
        <p:nvSpPr>
          <p:cNvPr id="3" name="Content Placeholder 2"/>
          <p:cNvSpPr>
            <a:spLocks noGrp="1"/>
          </p:cNvSpPr>
          <p:nvPr>
            <p:ph idx="1"/>
          </p:nvPr>
        </p:nvSpPr>
        <p:spPr>
          <a:xfrm>
            <a:off x="457200" y="1600200"/>
            <a:ext cx="3200400" cy="4525963"/>
          </a:xfrm>
        </p:spPr>
        <p:txBody>
          <a:bodyPr>
            <a:normAutofit fontScale="40000" lnSpcReduction="20000"/>
          </a:bodyPr>
          <a:lstStyle/>
          <a:p>
            <a:r>
              <a:rPr lang="en-US" sz="4500" dirty="0" smtClean="0"/>
              <a:t>Tools</a:t>
            </a:r>
          </a:p>
          <a:p>
            <a:pPr lvl="1"/>
            <a:r>
              <a:rPr lang="en-US" dirty="0" smtClean="0"/>
              <a:t>Cross cut saw</a:t>
            </a:r>
          </a:p>
          <a:p>
            <a:pPr lvl="1"/>
            <a:r>
              <a:rPr lang="en-US" dirty="0" smtClean="0"/>
              <a:t>Square (carpenters and quick)</a:t>
            </a:r>
          </a:p>
          <a:p>
            <a:pPr lvl="1"/>
            <a:r>
              <a:rPr lang="en-US" dirty="0" smtClean="0"/>
              <a:t>Screw driver</a:t>
            </a:r>
          </a:p>
          <a:p>
            <a:pPr lvl="1"/>
            <a:r>
              <a:rPr lang="en-US" dirty="0" smtClean="0"/>
              <a:t>Drill</a:t>
            </a:r>
          </a:p>
          <a:p>
            <a:pPr lvl="1"/>
            <a:r>
              <a:rPr lang="en-US" dirty="0" smtClean="0"/>
              <a:t>Hand saw</a:t>
            </a:r>
          </a:p>
          <a:p>
            <a:pPr lvl="1"/>
            <a:r>
              <a:rPr lang="en-US" dirty="0" smtClean="0"/>
              <a:t>Caliper</a:t>
            </a:r>
          </a:p>
          <a:p>
            <a:pPr lvl="1"/>
            <a:r>
              <a:rPr lang="en-US" dirty="0" smtClean="0"/>
              <a:t>Pliers</a:t>
            </a:r>
          </a:p>
          <a:p>
            <a:pPr lvl="1"/>
            <a:r>
              <a:rPr lang="en-US" dirty="0" smtClean="0"/>
              <a:t>Hammer</a:t>
            </a:r>
          </a:p>
          <a:p>
            <a:pPr lvl="1"/>
            <a:r>
              <a:rPr lang="en-US" dirty="0" smtClean="0"/>
              <a:t>Meter stick</a:t>
            </a:r>
          </a:p>
          <a:p>
            <a:pPr lvl="1"/>
            <a:r>
              <a:rPr lang="en-US" dirty="0" smtClean="0"/>
              <a:t>Hole saw (large drill bits)</a:t>
            </a:r>
          </a:p>
          <a:p>
            <a:pPr lvl="1"/>
            <a:r>
              <a:rPr lang="en-US" dirty="0" smtClean="0"/>
              <a:t>Drill bits</a:t>
            </a:r>
          </a:p>
          <a:p>
            <a:pPr lvl="1"/>
            <a:r>
              <a:rPr lang="en-US" dirty="0" smtClean="0"/>
              <a:t>Leather cutting </a:t>
            </a:r>
            <a:r>
              <a:rPr lang="en-US" dirty="0" smtClean="0"/>
              <a:t>scissors</a:t>
            </a:r>
            <a:endParaRPr lang="en-US" dirty="0"/>
          </a:p>
          <a:p>
            <a:pPr lvl="1"/>
            <a:r>
              <a:rPr lang="en-US" dirty="0" smtClean="0"/>
              <a:t>Chisel</a:t>
            </a:r>
          </a:p>
          <a:p>
            <a:pPr lvl="1"/>
            <a:r>
              <a:rPr lang="en-US" dirty="0" smtClean="0"/>
              <a:t>Sand paper</a:t>
            </a:r>
          </a:p>
          <a:p>
            <a:pPr lvl="1"/>
            <a:r>
              <a:rPr lang="en-US" dirty="0" smtClean="0"/>
              <a:t>Glue gun (lots of glue)</a:t>
            </a:r>
          </a:p>
          <a:p>
            <a:pPr lvl="1"/>
            <a:r>
              <a:rPr lang="en-US" dirty="0" smtClean="0"/>
              <a:t>Tin Snips</a:t>
            </a:r>
          </a:p>
          <a:p>
            <a:pPr lvl="1"/>
            <a:r>
              <a:rPr lang="en-US" dirty="0" smtClean="0"/>
              <a:t>Hack Saw</a:t>
            </a:r>
          </a:p>
          <a:p>
            <a:pPr lvl="1"/>
            <a:r>
              <a:rPr lang="en-US" dirty="0" smtClean="0"/>
              <a:t>Tripod</a:t>
            </a:r>
          </a:p>
          <a:p>
            <a:pPr lvl="1"/>
            <a:r>
              <a:rPr lang="en-US" dirty="0" smtClean="0"/>
              <a:t>Cell phone tripod mount</a:t>
            </a:r>
          </a:p>
          <a:p>
            <a:pPr lvl="1"/>
            <a:r>
              <a:rPr lang="en-US" dirty="0" smtClean="0"/>
              <a:t>Camera</a:t>
            </a:r>
          </a:p>
          <a:p>
            <a:pPr lvl="1"/>
            <a:r>
              <a:rPr lang="en-US" dirty="0" smtClean="0"/>
              <a:t>Computer</a:t>
            </a:r>
          </a:p>
          <a:p>
            <a:pPr lvl="1"/>
            <a:r>
              <a:rPr lang="en-US" dirty="0" smtClean="0"/>
              <a:t>Tracker Software</a:t>
            </a:r>
            <a:endParaRPr lang="en-US" dirty="0"/>
          </a:p>
        </p:txBody>
      </p:sp>
      <p:sp>
        <p:nvSpPr>
          <p:cNvPr id="4" name="TextBox 3"/>
          <p:cNvSpPr txBox="1"/>
          <p:nvPr/>
        </p:nvSpPr>
        <p:spPr>
          <a:xfrm>
            <a:off x="4203032" y="1676400"/>
            <a:ext cx="4407568" cy="4524315"/>
          </a:xfrm>
          <a:prstGeom prst="rect">
            <a:avLst/>
          </a:prstGeom>
          <a:noFill/>
        </p:spPr>
        <p:txBody>
          <a:bodyPr wrap="square" rtlCol="0">
            <a:spAutoFit/>
          </a:bodyPr>
          <a:lstStyle/>
          <a:p>
            <a:pPr marL="285750" indent="-285750">
              <a:buFont typeface="Arial" panose="020B0604020202020204" pitchFamily="34" charset="0"/>
              <a:buChar char="•"/>
            </a:pPr>
            <a:r>
              <a:rPr lang="en-US" dirty="0" smtClean="0"/>
              <a:t>Materials</a:t>
            </a:r>
          </a:p>
          <a:p>
            <a:pPr marL="742950" lvl="1" indent="-285750">
              <a:buFont typeface="Arial" panose="020B0604020202020204" pitchFamily="34" charset="0"/>
              <a:buChar char="•"/>
            </a:pPr>
            <a:r>
              <a:rPr lang="en-US" sz="1100" dirty="0" smtClean="0"/>
              <a:t>Glue</a:t>
            </a:r>
          </a:p>
          <a:p>
            <a:pPr marL="742950" lvl="1" indent="-285750">
              <a:buFont typeface="Arial" panose="020B0604020202020204" pitchFamily="34" charset="0"/>
              <a:buChar char="•"/>
            </a:pPr>
            <a:r>
              <a:rPr lang="en-US" sz="1100" dirty="0" smtClean="0"/>
              <a:t>Wood (I rip 2 X 4 into ¾”X ¾”) pieces</a:t>
            </a:r>
          </a:p>
          <a:p>
            <a:pPr marL="742950" lvl="1" indent="-285750">
              <a:buFont typeface="Arial" panose="020B0604020202020204" pitchFamily="34" charset="0"/>
              <a:buChar char="•"/>
            </a:pPr>
            <a:r>
              <a:rPr lang="en-US" sz="1100" dirty="0" smtClean="0"/>
              <a:t>Nylon String (Used for cement forms)</a:t>
            </a:r>
          </a:p>
          <a:p>
            <a:pPr marL="742950" lvl="1" indent="-285750">
              <a:buFont typeface="Arial" panose="020B0604020202020204" pitchFamily="34" charset="0"/>
              <a:buChar char="•"/>
            </a:pPr>
            <a:r>
              <a:rPr lang="en-US" sz="1100" dirty="0" smtClean="0"/>
              <a:t>Zip Ties (various sizes)</a:t>
            </a:r>
          </a:p>
          <a:p>
            <a:pPr marL="742950" lvl="1" indent="-285750">
              <a:buFont typeface="Arial" panose="020B0604020202020204" pitchFamily="34" charset="0"/>
              <a:buChar char="•"/>
            </a:pPr>
            <a:r>
              <a:rPr lang="en-US" sz="1100" dirty="0" smtClean="0"/>
              <a:t>Skateboard wheels</a:t>
            </a:r>
          </a:p>
          <a:p>
            <a:pPr marL="742950" lvl="1" indent="-285750">
              <a:buFont typeface="Arial" panose="020B0604020202020204" pitchFamily="34" charset="0"/>
              <a:buChar char="•"/>
            </a:pPr>
            <a:r>
              <a:rPr lang="en-US" sz="1100" dirty="0" smtClean="0"/>
              <a:t>Skateboard Wheel bearings (axle and wheels)</a:t>
            </a:r>
          </a:p>
          <a:p>
            <a:pPr marL="742950" lvl="1" indent="-285750">
              <a:buFont typeface="Arial" panose="020B0604020202020204" pitchFamily="34" charset="0"/>
              <a:buChar char="•"/>
            </a:pPr>
            <a:r>
              <a:rPr lang="en-US" sz="1100" dirty="0" smtClean="0"/>
              <a:t>Axle (diameter)</a:t>
            </a:r>
          </a:p>
          <a:p>
            <a:pPr marL="742950" lvl="1" indent="-285750">
              <a:buFont typeface="Arial" panose="020B0604020202020204" pitchFamily="34" charset="0"/>
              <a:buChar char="•"/>
            </a:pPr>
            <a:r>
              <a:rPr lang="en-US" sz="1100" dirty="0" smtClean="0"/>
              <a:t>Door skins (I cut this up for gussets)</a:t>
            </a:r>
          </a:p>
          <a:p>
            <a:pPr marL="742950" lvl="1" indent="-285750">
              <a:buFont typeface="Arial" panose="020B0604020202020204" pitchFamily="34" charset="0"/>
              <a:buChar char="•"/>
            </a:pPr>
            <a:r>
              <a:rPr lang="en-US" sz="1100" dirty="0" smtClean="0"/>
              <a:t>Electrical tape</a:t>
            </a:r>
          </a:p>
          <a:p>
            <a:pPr marL="742950" lvl="1" indent="-285750">
              <a:buFont typeface="Arial" panose="020B0604020202020204" pitchFamily="34" charset="0"/>
              <a:buChar char="•"/>
            </a:pPr>
            <a:r>
              <a:rPr lang="en-US" sz="1100" dirty="0" smtClean="0"/>
              <a:t>Round sheet rock corners</a:t>
            </a:r>
          </a:p>
          <a:p>
            <a:pPr marL="742950" lvl="1" indent="-285750">
              <a:buFont typeface="Arial" panose="020B0604020202020204" pitchFamily="34" charset="0"/>
              <a:buChar char="•"/>
            </a:pPr>
            <a:r>
              <a:rPr lang="en-US" sz="1100" dirty="0" smtClean="0"/>
              <a:t>Metal plumbers tape</a:t>
            </a:r>
          </a:p>
          <a:p>
            <a:pPr marL="742950" lvl="1" indent="-285750">
              <a:buFont typeface="Arial" panose="020B0604020202020204" pitchFamily="34" charset="0"/>
              <a:buChar char="•"/>
            </a:pPr>
            <a:r>
              <a:rPr lang="en-US" sz="1100" dirty="0" smtClean="0"/>
              <a:t>Various eye hooks</a:t>
            </a:r>
          </a:p>
          <a:p>
            <a:pPr marL="742950" lvl="1" indent="-285750">
              <a:buFont typeface="Arial" panose="020B0604020202020204" pitchFamily="34" charset="0"/>
              <a:buChar char="•"/>
            </a:pPr>
            <a:r>
              <a:rPr lang="en-US" sz="1100" dirty="0" smtClean="0"/>
              <a:t>Nuts and Bolt for skateboard wheels</a:t>
            </a:r>
          </a:p>
          <a:p>
            <a:pPr marL="742950" lvl="1" indent="-285750">
              <a:buFont typeface="Arial" panose="020B0604020202020204" pitchFamily="34" charset="0"/>
              <a:buChar char="•"/>
            </a:pPr>
            <a:r>
              <a:rPr lang="en-US" sz="1100" dirty="0" smtClean="0"/>
              <a:t>Various washers</a:t>
            </a:r>
          </a:p>
          <a:p>
            <a:pPr marL="742950" lvl="1" indent="-285750">
              <a:buFont typeface="Arial" panose="020B0604020202020204" pitchFamily="34" charset="0"/>
              <a:buChar char="•"/>
            </a:pPr>
            <a:r>
              <a:rPr lang="en-US" sz="1100" dirty="0" smtClean="0"/>
              <a:t>Denim</a:t>
            </a:r>
          </a:p>
          <a:p>
            <a:pPr marL="742950" lvl="1" indent="-285750">
              <a:buFont typeface="Arial" panose="020B0604020202020204" pitchFamily="34" charset="0"/>
              <a:buChar char="•"/>
            </a:pPr>
            <a:r>
              <a:rPr lang="en-US" sz="1100" dirty="0" smtClean="0"/>
              <a:t>Leather</a:t>
            </a:r>
          </a:p>
          <a:p>
            <a:pPr marL="742950" lvl="1" indent="-285750">
              <a:buFont typeface="Arial" panose="020B0604020202020204" pitchFamily="34" charset="0"/>
              <a:buChar char="•"/>
            </a:pPr>
            <a:r>
              <a:rPr lang="en-US" sz="1100" dirty="0" smtClean="0"/>
              <a:t>Old Bike wheel spokes (end of trebuchet arm)</a:t>
            </a:r>
          </a:p>
          <a:p>
            <a:pPr marL="742950" lvl="1" indent="-285750">
              <a:buFont typeface="Arial" panose="020B0604020202020204" pitchFamily="34" charset="0"/>
              <a:buChar char="•"/>
            </a:pPr>
            <a:r>
              <a:rPr lang="en-US" sz="1100" dirty="0" smtClean="0"/>
              <a:t> Bouncy ball (amazon)</a:t>
            </a:r>
          </a:p>
          <a:p>
            <a:pPr marL="742950" lvl="1" indent="-285750">
              <a:buFont typeface="Arial" panose="020B0604020202020204" pitchFamily="34" charset="0"/>
              <a:buChar char="•"/>
            </a:pPr>
            <a:endParaRPr lang="en-US" dirty="0" smtClean="0"/>
          </a:p>
          <a:p>
            <a:pPr marL="742950" lvl="1" indent="-285750">
              <a:buFont typeface="Arial" panose="020B0604020202020204" pitchFamily="34" charset="0"/>
              <a:buChar char="•"/>
            </a:pPr>
            <a:endParaRPr lang="en-US" dirty="0" smtClean="0"/>
          </a:p>
          <a:p>
            <a:endParaRPr lang="en-US" dirty="0" smtClean="0"/>
          </a:p>
          <a:p>
            <a:endParaRPr lang="en-US" dirty="0"/>
          </a:p>
        </p:txBody>
      </p:sp>
    </p:spTree>
    <p:extLst>
      <p:ext uri="{BB962C8B-B14F-4D97-AF65-F5344CB8AC3E}">
        <p14:creationId xmlns:p14="http://schemas.microsoft.com/office/powerpoint/2010/main" val="34940741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 and Movie Research</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NOVA Secrets of Lost Empires Medieval Siege</a:t>
            </a:r>
          </a:p>
          <a:p>
            <a:pPr lvl="1"/>
            <a:r>
              <a:rPr lang="en-US" dirty="0" smtClean="0">
                <a:hlinkClick r:id="rId2"/>
              </a:rPr>
              <a:t>Movie Link</a:t>
            </a:r>
            <a:endParaRPr lang="en-US" dirty="0" smtClean="0"/>
          </a:p>
          <a:p>
            <a:pPr lvl="1"/>
            <a:r>
              <a:rPr lang="en-US" dirty="0" smtClean="0">
                <a:hlinkClick r:id="rId3" action="ppaction://hlinkfile"/>
              </a:rPr>
              <a:t>Movie Questions </a:t>
            </a:r>
            <a:r>
              <a:rPr lang="en-US" dirty="0" smtClean="0">
                <a:hlinkClick r:id="rId3" action="ppaction://hlinkfile"/>
              </a:rPr>
              <a:t>Link</a:t>
            </a:r>
            <a:r>
              <a:rPr lang="en-US" dirty="0" smtClean="0"/>
              <a:t>: </a:t>
            </a:r>
            <a:r>
              <a:rPr lang="en-US" dirty="0" smtClean="0"/>
              <a:t>Some of the links in the questions sheet are outdated but you can search for the answers.  </a:t>
            </a:r>
          </a:p>
          <a:p>
            <a:r>
              <a:rPr lang="en-US" dirty="0" smtClean="0"/>
              <a:t>Internet Research</a:t>
            </a:r>
          </a:p>
          <a:p>
            <a:pPr lvl="1"/>
            <a:r>
              <a:rPr lang="en-US" dirty="0" smtClean="0">
                <a:hlinkClick r:id="rId4" action="ppaction://hlinkfile"/>
              </a:rPr>
              <a:t>Internet Research Links</a:t>
            </a:r>
            <a:endParaRPr lang="en-US" dirty="0" smtClean="0"/>
          </a:p>
          <a:p>
            <a:pPr lvl="1"/>
            <a:r>
              <a:rPr lang="en-US" dirty="0" smtClean="0">
                <a:hlinkClick r:id="rId5" action="ppaction://hlinkfile"/>
              </a:rPr>
              <a:t>Trebuchet Sketch Handout Link</a:t>
            </a:r>
            <a:endParaRPr lang="en-US" dirty="0" smtClean="0"/>
          </a:p>
          <a:p>
            <a:pPr lvl="2"/>
            <a:r>
              <a:rPr lang="en-US" dirty="0" smtClean="0"/>
              <a:t>Have them take notes using the research links.  Then have students make their Trebuchet sketch based on the handout.</a:t>
            </a:r>
          </a:p>
          <a:p>
            <a:pPr lvl="1"/>
            <a:r>
              <a:rPr lang="en-US" dirty="0" smtClean="0">
                <a:hlinkClick r:id="rId6" action="ppaction://hlinkfile"/>
              </a:rPr>
              <a:t>Sample Trebuchet Sketch Link</a:t>
            </a:r>
            <a:endParaRPr lang="en-US" dirty="0" smtClean="0"/>
          </a:p>
        </p:txBody>
      </p:sp>
    </p:spTree>
    <p:extLst>
      <p:ext uri="{BB962C8B-B14F-4D97-AF65-F5344CB8AC3E}">
        <p14:creationId xmlns:p14="http://schemas.microsoft.com/office/powerpoint/2010/main" val="42695449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a:t>
            </a:r>
            <a:endParaRPr lang="en-US" dirty="0"/>
          </a:p>
        </p:txBody>
      </p:sp>
      <p:sp>
        <p:nvSpPr>
          <p:cNvPr id="3" name="Content Placeholder 2"/>
          <p:cNvSpPr>
            <a:spLocks noGrp="1"/>
          </p:cNvSpPr>
          <p:nvPr>
            <p:ph idx="1"/>
          </p:nvPr>
        </p:nvSpPr>
        <p:spPr>
          <a:xfrm>
            <a:off x="457200" y="1600200"/>
            <a:ext cx="8305800" cy="4525963"/>
          </a:xfrm>
        </p:spPr>
        <p:txBody>
          <a:bodyPr>
            <a:normAutofit fontScale="92500"/>
          </a:bodyPr>
          <a:lstStyle/>
          <a:p>
            <a:r>
              <a:rPr lang="en-US" dirty="0" smtClean="0"/>
              <a:t>Using the Trebuchet Sketch from the research they now create a full scale drawing to be used for the construction </a:t>
            </a:r>
            <a:r>
              <a:rPr lang="en-US" dirty="0" smtClean="0"/>
              <a:t>phase.</a:t>
            </a:r>
            <a:endParaRPr lang="en-US" dirty="0" smtClean="0"/>
          </a:p>
          <a:p>
            <a:r>
              <a:rPr lang="en-US" dirty="0" smtClean="0"/>
              <a:t>Full scale drawing (I suggest they use 45 degree angles on the frame to simplify construction cuts</a:t>
            </a:r>
            <a:r>
              <a:rPr lang="en-US" dirty="0" smtClean="0"/>
              <a:t>).</a:t>
            </a:r>
            <a:endParaRPr lang="en-US" dirty="0" smtClean="0"/>
          </a:p>
          <a:p>
            <a:pPr lvl="1"/>
            <a:r>
              <a:rPr lang="en-US" dirty="0" smtClean="0">
                <a:hlinkClick r:id="rId2" action="ppaction://hlinkfile"/>
              </a:rPr>
              <a:t>Design Handout Link</a:t>
            </a:r>
            <a:endParaRPr lang="en-US" dirty="0" smtClean="0"/>
          </a:p>
          <a:p>
            <a:pPr lvl="1"/>
            <a:r>
              <a:rPr lang="en-US" dirty="0" smtClean="0"/>
              <a:t>Example work Links</a:t>
            </a:r>
          </a:p>
          <a:p>
            <a:pPr lvl="2"/>
            <a:r>
              <a:rPr lang="en-US" dirty="0" smtClean="0">
                <a:hlinkClick r:id="rId3" action="ppaction://hlinkfile"/>
              </a:rPr>
              <a:t>With Materials</a:t>
            </a:r>
            <a:endParaRPr lang="en-US" dirty="0" smtClean="0"/>
          </a:p>
          <a:p>
            <a:pPr lvl="2"/>
            <a:r>
              <a:rPr lang="en-US" dirty="0" smtClean="0">
                <a:hlinkClick r:id="rId4" action="ppaction://hlinkfile"/>
              </a:rPr>
              <a:t>Without Materials</a:t>
            </a:r>
            <a:endParaRPr lang="en-US" dirty="0" smtClean="0"/>
          </a:p>
          <a:p>
            <a:pPr lvl="1"/>
            <a:endParaRPr lang="en-US" dirty="0"/>
          </a:p>
        </p:txBody>
      </p:sp>
    </p:spTree>
    <p:extLst>
      <p:ext uri="{BB962C8B-B14F-4D97-AF65-F5344CB8AC3E}">
        <p14:creationId xmlns:p14="http://schemas.microsoft.com/office/powerpoint/2010/main" val="37218937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Trebuchet Construction and Engineering Design Outline</a:t>
            </a:r>
            <a:endParaRPr lang="en-US" dirty="0"/>
          </a:p>
        </p:txBody>
      </p:sp>
      <p:sp>
        <p:nvSpPr>
          <p:cNvPr id="3" name="Content Placeholder 2"/>
          <p:cNvSpPr>
            <a:spLocks noGrp="1"/>
          </p:cNvSpPr>
          <p:nvPr>
            <p:ph idx="1"/>
          </p:nvPr>
        </p:nvSpPr>
        <p:spPr>
          <a:xfrm>
            <a:off x="457200" y="1600200"/>
            <a:ext cx="8229600" cy="4953000"/>
          </a:xfrm>
        </p:spPr>
        <p:txBody>
          <a:bodyPr>
            <a:normAutofit fontScale="70000" lnSpcReduction="20000"/>
          </a:bodyPr>
          <a:lstStyle/>
          <a:p>
            <a:r>
              <a:rPr lang="en-US" dirty="0" smtClean="0"/>
              <a:t>Construction begins with the sides and base from the scale drawing,  then the Design Engineering Process Activities begin.</a:t>
            </a:r>
          </a:p>
          <a:p>
            <a:r>
              <a:rPr lang="en-US" dirty="0" smtClean="0"/>
              <a:t>From the scale drawing and design constraints</a:t>
            </a:r>
          </a:p>
          <a:p>
            <a:pPr lvl="2"/>
            <a:r>
              <a:rPr lang="en-US" dirty="0" smtClean="0"/>
              <a:t>Sides from scale drawing</a:t>
            </a:r>
          </a:p>
          <a:p>
            <a:pPr lvl="2"/>
            <a:r>
              <a:rPr lang="en-US" dirty="0" smtClean="0"/>
              <a:t>Base from scale drawing</a:t>
            </a:r>
          </a:p>
          <a:p>
            <a:pPr lvl="2"/>
            <a:r>
              <a:rPr lang="en-US" dirty="0" smtClean="0"/>
              <a:t>Arm from the design constraint</a:t>
            </a:r>
          </a:p>
          <a:p>
            <a:pPr lvl="2"/>
            <a:r>
              <a:rPr lang="en-US" dirty="0" smtClean="0"/>
              <a:t>Counterweight: 1kg from the design constraint</a:t>
            </a:r>
          </a:p>
          <a:p>
            <a:pPr marL="914400" lvl="2" indent="0">
              <a:buNone/>
            </a:pPr>
            <a:endParaRPr lang="en-US" dirty="0" smtClean="0"/>
          </a:p>
          <a:p>
            <a:r>
              <a:rPr lang="en-US" dirty="0" smtClean="0"/>
              <a:t>Design Engineering Process </a:t>
            </a:r>
            <a:r>
              <a:rPr lang="en-US" dirty="0" smtClean="0"/>
              <a:t>Activities</a:t>
            </a:r>
            <a:endParaRPr lang="en-US" dirty="0" smtClean="0"/>
          </a:p>
          <a:p>
            <a:pPr lvl="2"/>
            <a:r>
              <a:rPr lang="en-US" dirty="0" smtClean="0"/>
              <a:t>Trigger: this is a safety issue…constraints.</a:t>
            </a:r>
          </a:p>
          <a:p>
            <a:pPr lvl="2"/>
            <a:r>
              <a:rPr lang="en-US" dirty="0" smtClean="0"/>
              <a:t>Counterweight Attachment </a:t>
            </a:r>
          </a:p>
          <a:p>
            <a:pPr lvl="2"/>
            <a:r>
              <a:rPr lang="en-US" dirty="0" smtClean="0"/>
              <a:t>Trough: Movable so the Trebuchet can adjust its aim </a:t>
            </a:r>
          </a:p>
          <a:p>
            <a:pPr lvl="2"/>
            <a:r>
              <a:rPr lang="en-US" dirty="0" smtClean="0"/>
              <a:t>Sling:  Sling length will affect the release point</a:t>
            </a:r>
            <a:endParaRPr lang="en-US" dirty="0" smtClean="0"/>
          </a:p>
          <a:p>
            <a:pPr lvl="2"/>
            <a:r>
              <a:rPr lang="en-US" dirty="0" smtClean="0"/>
              <a:t>Pouch: A good pouch will release the ball consistently AFTER the sling releases</a:t>
            </a:r>
            <a:endParaRPr lang="en-US" dirty="0" smtClean="0"/>
          </a:p>
          <a:p>
            <a:pPr lvl="2"/>
            <a:r>
              <a:rPr lang="en-US" dirty="0" smtClean="0"/>
              <a:t>Counterweight Mass </a:t>
            </a:r>
            <a:r>
              <a:rPr lang="en-US" dirty="0" smtClean="0"/>
              <a:t>Efficiency:  More mass is not necessarily more efficient.  It suffers from the law of diminishing returns</a:t>
            </a:r>
            <a:r>
              <a:rPr lang="en-US" dirty="0"/>
              <a:t/>
            </a:r>
            <a:br>
              <a:rPr lang="en-US" dirty="0"/>
            </a:br>
            <a:endParaRPr lang="en-US" dirty="0" smtClean="0"/>
          </a:p>
        </p:txBody>
      </p:sp>
    </p:spTree>
    <p:extLst>
      <p:ext uri="{BB962C8B-B14F-4D97-AF65-F5344CB8AC3E}">
        <p14:creationId xmlns:p14="http://schemas.microsoft.com/office/powerpoint/2010/main" val="71869218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Engineering Design Process</a:t>
            </a:r>
            <a:r>
              <a:rPr lang="en-US" dirty="0" smtClean="0"/>
              <a:t/>
            </a:r>
            <a:br>
              <a:rPr lang="en-US" dirty="0" smtClean="0"/>
            </a:br>
            <a:r>
              <a:rPr lang="en-US" dirty="0" smtClean="0"/>
              <a:t>Safety Trigger</a:t>
            </a:r>
            <a:endParaRPr lang="en-US" dirty="0"/>
          </a:p>
        </p:txBody>
      </p:sp>
      <p:sp>
        <p:nvSpPr>
          <p:cNvPr id="3" name="Content Placeholder 2"/>
          <p:cNvSpPr>
            <a:spLocks noGrp="1"/>
          </p:cNvSpPr>
          <p:nvPr>
            <p:ph idx="1"/>
          </p:nvPr>
        </p:nvSpPr>
        <p:spPr/>
        <p:txBody>
          <a:bodyPr/>
          <a:lstStyle/>
          <a:p>
            <a:r>
              <a:rPr lang="en-US" dirty="0" smtClean="0"/>
              <a:t>Without a working trigger the trebuchet is a safety issue.</a:t>
            </a:r>
          </a:p>
          <a:p>
            <a:r>
              <a:rPr lang="en-US" dirty="0" smtClean="0">
                <a:hlinkClick r:id="rId2" action="ppaction://hlinkfile"/>
              </a:rPr>
              <a:t>Trigger Design Constraints Handout Link</a:t>
            </a:r>
            <a:endParaRPr lang="en-US" dirty="0" smtClean="0"/>
          </a:p>
        </p:txBody>
      </p:sp>
    </p:spTree>
    <p:extLst>
      <p:ext uri="{BB962C8B-B14F-4D97-AF65-F5344CB8AC3E}">
        <p14:creationId xmlns:p14="http://schemas.microsoft.com/office/powerpoint/2010/main" val="19706383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Engineering </a:t>
            </a:r>
            <a:r>
              <a:rPr lang="en-US" dirty="0" smtClean="0"/>
              <a:t>Design Process </a:t>
            </a:r>
            <a:r>
              <a:rPr lang="en-US" dirty="0" smtClean="0"/>
              <a:t/>
            </a:r>
            <a:br>
              <a:rPr lang="en-US" dirty="0" smtClean="0"/>
            </a:br>
            <a:r>
              <a:rPr lang="en-US" dirty="0" smtClean="0"/>
              <a:t>Counterweight Attachment</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The students refer back to their research to determine the best counter weight attachment and whether to put wheels on it or not.  The video had two examples of Trebuchets.  One with wheels and one with a swinging counter weight attachment.  They are constrained to 1kg of mass for the counterweight.  Each combination is video taped and analyzed in Tracker software.  The final decision is made by analyzing the path of the counterweight and the velocity of the throwing arm.</a:t>
            </a:r>
          </a:p>
          <a:p>
            <a:r>
              <a:rPr lang="en-US" dirty="0" smtClean="0"/>
              <a:t>Counterweight Attachment Methods</a:t>
            </a:r>
          </a:p>
          <a:p>
            <a:pPr lvl="1"/>
            <a:r>
              <a:rPr lang="en-US" dirty="0" smtClean="0"/>
              <a:t>Fixed Counterweight, No wheels</a:t>
            </a:r>
          </a:p>
          <a:p>
            <a:pPr lvl="1"/>
            <a:r>
              <a:rPr lang="en-US" dirty="0" smtClean="0"/>
              <a:t>Fixed Counterweight, Wheels</a:t>
            </a:r>
          </a:p>
          <a:p>
            <a:pPr lvl="1"/>
            <a:r>
              <a:rPr lang="en-US" dirty="0" smtClean="0"/>
              <a:t>Swinging Counterweight, Wheels</a:t>
            </a:r>
          </a:p>
          <a:p>
            <a:pPr lvl="1"/>
            <a:r>
              <a:rPr lang="en-US" dirty="0" smtClean="0"/>
              <a:t>Swinging Counterweight, No Wheels</a:t>
            </a:r>
          </a:p>
          <a:p>
            <a:pPr marL="514350" indent="-457200"/>
            <a:r>
              <a:rPr lang="en-US" dirty="0" smtClean="0">
                <a:hlinkClick r:id="rId2" action="ppaction://hlinkfile"/>
              </a:rPr>
              <a:t>Trebuchet Counterweight Analysis Handout</a:t>
            </a:r>
            <a:endParaRPr lang="en-US" dirty="0"/>
          </a:p>
          <a:p>
            <a:r>
              <a:rPr lang="en-US" dirty="0" smtClean="0">
                <a:hlinkClick r:id="rId3"/>
              </a:rPr>
              <a:t>Trebuchet Tracker Analysis Tutorial</a:t>
            </a:r>
            <a:endParaRPr lang="en-US" dirty="0"/>
          </a:p>
        </p:txBody>
      </p:sp>
    </p:spTree>
    <p:extLst>
      <p:ext uri="{BB962C8B-B14F-4D97-AF65-F5344CB8AC3E}">
        <p14:creationId xmlns:p14="http://schemas.microsoft.com/office/powerpoint/2010/main" val="23300160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82762"/>
          </a:xfrm>
        </p:spPr>
        <p:txBody>
          <a:bodyPr>
            <a:normAutofit/>
          </a:bodyPr>
          <a:lstStyle/>
          <a:p>
            <a:r>
              <a:rPr lang="en-US" sz="3600" dirty="0"/>
              <a:t>Engineering Design Process </a:t>
            </a:r>
            <a:r>
              <a:rPr lang="en-US" sz="3600" dirty="0" smtClean="0"/>
              <a:t>and Physics</a:t>
            </a:r>
            <a:br>
              <a:rPr lang="en-US" sz="3600" dirty="0" smtClean="0"/>
            </a:br>
            <a:r>
              <a:rPr lang="en-US" sz="3600" dirty="0" smtClean="0"/>
              <a:t> Sling Length and Transfer of Energy from Potential to Kinetic</a:t>
            </a:r>
            <a:endParaRPr lang="en-US" sz="3600" dirty="0"/>
          </a:p>
        </p:txBody>
      </p:sp>
      <p:sp>
        <p:nvSpPr>
          <p:cNvPr id="3" name="Content Placeholder 2"/>
          <p:cNvSpPr>
            <a:spLocks noGrp="1"/>
          </p:cNvSpPr>
          <p:nvPr>
            <p:ph idx="1"/>
          </p:nvPr>
        </p:nvSpPr>
        <p:spPr>
          <a:xfrm>
            <a:off x="457200" y="2362200"/>
            <a:ext cx="8229600" cy="3763963"/>
          </a:xfrm>
        </p:spPr>
        <p:txBody>
          <a:bodyPr>
            <a:normAutofit fontScale="70000" lnSpcReduction="20000"/>
          </a:bodyPr>
          <a:lstStyle/>
          <a:p>
            <a:r>
              <a:rPr lang="en-US" dirty="0" smtClean="0"/>
              <a:t>Students must have a video of their Trebuchet firing with a 50cm sling.  Do not use a pouch at this point.  Fix a bouncy ball on the end of the sling. The goal of this lesson is to make sure all the potential energy is released from the counter weight at the exact moment the sling is released from the throwing arm.  Start with a class discussion of the engineer design process.  Second have a think-ink-pair share with the trebuchet sling release diagrams.  Last have them look at a video of their trebuchet firing with a 50cm sling and fill out the Trebuchet Redesign Template.</a:t>
            </a:r>
          </a:p>
          <a:p>
            <a:r>
              <a:rPr lang="en-US" dirty="0" smtClean="0"/>
              <a:t>Handouts</a:t>
            </a:r>
          </a:p>
          <a:p>
            <a:pPr lvl="1"/>
            <a:r>
              <a:rPr lang="en-US" dirty="0">
                <a:hlinkClick r:id="rId2" action="ppaction://hlinkfile"/>
              </a:rPr>
              <a:t>Engineering design process template</a:t>
            </a:r>
            <a:endParaRPr lang="en-US" dirty="0"/>
          </a:p>
          <a:p>
            <a:pPr lvl="1"/>
            <a:r>
              <a:rPr lang="en-US" dirty="0" smtClean="0">
                <a:hlinkClick r:id="rId3" action="ppaction://hlinkfile"/>
              </a:rPr>
              <a:t>Trebuchet sling release diagrams</a:t>
            </a:r>
            <a:endParaRPr lang="en-US" dirty="0" smtClean="0"/>
          </a:p>
          <a:p>
            <a:pPr lvl="1"/>
            <a:r>
              <a:rPr lang="en-US" dirty="0" smtClean="0">
                <a:hlinkClick r:id="rId4" action="ppaction://hlinkfile"/>
              </a:rPr>
              <a:t>Trebuchet </a:t>
            </a:r>
            <a:r>
              <a:rPr lang="en-US" dirty="0">
                <a:hlinkClick r:id="rId4" action="ppaction://hlinkfile"/>
              </a:rPr>
              <a:t>Redesign Template </a:t>
            </a:r>
            <a:r>
              <a:rPr lang="en-US" dirty="0" smtClean="0">
                <a:hlinkClick r:id="rId4" action="ppaction://hlinkfile"/>
              </a:rPr>
              <a:t>Handout</a:t>
            </a:r>
            <a:endParaRPr lang="en-US" dirty="0"/>
          </a:p>
        </p:txBody>
      </p:sp>
    </p:spTree>
    <p:extLst>
      <p:ext uri="{BB962C8B-B14F-4D97-AF65-F5344CB8AC3E}">
        <p14:creationId xmlns:p14="http://schemas.microsoft.com/office/powerpoint/2010/main" val="3432691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564</TotalTime>
  <Words>955</Words>
  <Application>Microsoft Office PowerPoint</Application>
  <PresentationFormat>On-screen Show (4:3)</PresentationFormat>
  <Paragraphs>123</Paragraphs>
  <Slides>13</Slides>
  <Notes>0</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Trebuchet STEM Physics</vt:lpstr>
      <vt:lpstr>Tutorials</vt:lpstr>
      <vt:lpstr>Tools and Materials Image Link</vt:lpstr>
      <vt:lpstr>Internet and Movie Research</vt:lpstr>
      <vt:lpstr>Design</vt:lpstr>
      <vt:lpstr>Trebuchet Construction and Engineering Design Outline</vt:lpstr>
      <vt:lpstr>Engineering Design Process Safety Trigger</vt:lpstr>
      <vt:lpstr>Engineering Design Process  Counterweight Attachment</vt:lpstr>
      <vt:lpstr>Engineering Design Process and Physics  Sling Length and Transfer of Energy from Potential to Kinetic</vt:lpstr>
      <vt:lpstr>Engineering Design Process: Pouch Design</vt:lpstr>
      <vt:lpstr>Good Pouch Release Videos</vt:lpstr>
      <vt:lpstr>Finding the Most Efficient Mass Engineering Design Process  Physics - Transfer of Energy Efficiency</vt:lpstr>
      <vt:lpstr>Engineering Process Precision and Accuracy</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31</cp:revision>
  <dcterms:created xsi:type="dcterms:W3CDTF">2017-04-04T15:45:40Z</dcterms:created>
  <dcterms:modified xsi:type="dcterms:W3CDTF">2017-04-25T22:33:33Z</dcterms:modified>
</cp:coreProperties>
</file>